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43" r:id="rId2"/>
  </p:sldMasterIdLst>
  <p:notesMasterIdLst>
    <p:notesMasterId r:id="rId27"/>
  </p:notesMasterIdLst>
  <p:handoutMasterIdLst>
    <p:handoutMasterId r:id="rId28"/>
  </p:handoutMasterIdLst>
  <p:sldIdLst>
    <p:sldId id="383" r:id="rId3"/>
    <p:sldId id="533" r:id="rId4"/>
    <p:sldId id="537" r:id="rId5"/>
    <p:sldId id="538" r:id="rId6"/>
    <p:sldId id="521" r:id="rId7"/>
    <p:sldId id="519" r:id="rId8"/>
    <p:sldId id="543" r:id="rId9"/>
    <p:sldId id="544" r:id="rId10"/>
    <p:sldId id="545" r:id="rId11"/>
    <p:sldId id="517" r:id="rId12"/>
    <p:sldId id="549" r:id="rId13"/>
    <p:sldId id="540" r:id="rId14"/>
    <p:sldId id="546" r:id="rId15"/>
    <p:sldId id="547" r:id="rId16"/>
    <p:sldId id="524" r:id="rId17"/>
    <p:sldId id="552" r:id="rId18"/>
    <p:sldId id="553" r:id="rId19"/>
    <p:sldId id="551" r:id="rId20"/>
    <p:sldId id="550" r:id="rId21"/>
    <p:sldId id="518" r:id="rId22"/>
    <p:sldId id="466" r:id="rId23"/>
    <p:sldId id="454" r:id="rId24"/>
    <p:sldId id="529" r:id="rId25"/>
    <p:sldId id="555" r:id="rId26"/>
  </p:sldIdLst>
  <p:sldSz cx="9144000" cy="6858000" type="letter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p14="http://schemas.microsoft.com/office/powerpoint/2010/main" xmlns="" xmlns:mv="urn:schemas-microsoft-com:mac:vml" xmlns:mc="http://schemas.openxmlformats.org/markup-compatibility/2006" val="1"/>
      </p:ext>
    </p:extLst>
  </p:showPr>
  <p:clrMru>
    <a:srgbClr val="969696"/>
    <a:srgbClr val="FFF200"/>
    <a:srgbClr val="C1AFE5"/>
    <a:srgbClr val="EC008C"/>
    <a:srgbClr val="E82C2E"/>
    <a:srgbClr val="00A7B8"/>
    <a:srgbClr val="43B649"/>
    <a:srgbClr val="FF8700"/>
  </p:clrMru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501" autoAdjust="0"/>
  </p:normalViewPr>
  <p:slideViewPr>
    <p:cSldViewPr snapToGrid="0">
      <p:cViewPr>
        <p:scale>
          <a:sx n="100" d="100"/>
          <a:sy n="100" d="100"/>
        </p:scale>
        <p:origin x="-3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B307A9-17C0-4A3B-B4D5-023DDAD678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3674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22250" y="77788"/>
            <a:ext cx="7234238" cy="542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xmlns:mv="urn:schemas-microsoft-com:mac:vml" xmlns:mc="http://schemas.openxmlformats.org/markup-compatibility/2006" val="1"/>
            </a:ext>
          </a:extLst>
        </p:spPr>
      </p:sp>
      <p:sp>
        <p:nvSpPr>
          <p:cNvPr id="326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5701" y="9429968"/>
            <a:ext cx="2946275" cy="49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2ABDB8FE-347F-415B-A681-4F992F8B3A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>
            <a:off x="301709" y="5939710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67" name="Line 11"/>
          <p:cNvSpPr>
            <a:spLocks noChangeShapeType="1"/>
          </p:cNvSpPr>
          <p:nvPr/>
        </p:nvSpPr>
        <p:spPr bwMode="auto">
          <a:xfrm>
            <a:off x="301709" y="6177027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68" name="Line 12"/>
          <p:cNvSpPr>
            <a:spLocks noChangeShapeType="1"/>
          </p:cNvSpPr>
          <p:nvPr/>
        </p:nvSpPr>
        <p:spPr bwMode="auto">
          <a:xfrm>
            <a:off x="301709" y="6416040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301709" y="6655051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>
            <a:off x="301709" y="6894064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>
            <a:off x="301709" y="7133076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2" name="Line 16"/>
          <p:cNvSpPr>
            <a:spLocks noChangeShapeType="1"/>
          </p:cNvSpPr>
          <p:nvPr/>
        </p:nvSpPr>
        <p:spPr bwMode="auto">
          <a:xfrm>
            <a:off x="301709" y="7370393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3" name="Line 17"/>
          <p:cNvSpPr>
            <a:spLocks noChangeShapeType="1"/>
          </p:cNvSpPr>
          <p:nvPr/>
        </p:nvSpPr>
        <p:spPr bwMode="auto">
          <a:xfrm>
            <a:off x="301709" y="7609406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4" name="Line 18"/>
          <p:cNvSpPr>
            <a:spLocks noChangeShapeType="1"/>
          </p:cNvSpPr>
          <p:nvPr/>
        </p:nvSpPr>
        <p:spPr bwMode="auto">
          <a:xfrm>
            <a:off x="301709" y="7848418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5" name="Line 19"/>
          <p:cNvSpPr>
            <a:spLocks noChangeShapeType="1"/>
          </p:cNvSpPr>
          <p:nvPr/>
        </p:nvSpPr>
        <p:spPr bwMode="auto">
          <a:xfrm>
            <a:off x="301709" y="8087431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6" name="Line 20"/>
          <p:cNvSpPr>
            <a:spLocks noChangeShapeType="1"/>
          </p:cNvSpPr>
          <p:nvPr/>
        </p:nvSpPr>
        <p:spPr bwMode="auto">
          <a:xfrm>
            <a:off x="301709" y="8326442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7" name="Line 21"/>
          <p:cNvSpPr>
            <a:spLocks noChangeShapeType="1"/>
          </p:cNvSpPr>
          <p:nvPr/>
        </p:nvSpPr>
        <p:spPr bwMode="auto">
          <a:xfrm>
            <a:off x="301709" y="8563759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8" name="Line 22"/>
          <p:cNvSpPr>
            <a:spLocks noChangeShapeType="1"/>
          </p:cNvSpPr>
          <p:nvPr/>
        </p:nvSpPr>
        <p:spPr bwMode="auto">
          <a:xfrm>
            <a:off x="301709" y="8802772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79" name="Line 23"/>
          <p:cNvSpPr>
            <a:spLocks noChangeShapeType="1"/>
          </p:cNvSpPr>
          <p:nvPr/>
        </p:nvSpPr>
        <p:spPr bwMode="auto">
          <a:xfrm>
            <a:off x="301709" y="9041784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80" name="Line 24"/>
          <p:cNvSpPr>
            <a:spLocks noChangeShapeType="1"/>
          </p:cNvSpPr>
          <p:nvPr/>
        </p:nvSpPr>
        <p:spPr bwMode="auto">
          <a:xfrm>
            <a:off x="301709" y="9280797"/>
            <a:ext cx="61942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82" name="Rectangle 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0855" y="5695612"/>
            <a:ext cx="6420540" cy="4466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72837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4300" rtl="0" fontAlgn="base">
      <a:spcBef>
        <a:spcPct val="25000"/>
      </a:spcBef>
      <a:spcAft>
        <a:spcPct val="0"/>
      </a:spcAft>
      <a:defRPr sz="1000" kern="1200">
        <a:solidFill>
          <a:srgbClr val="132647"/>
        </a:solidFill>
        <a:latin typeface="Georgia" pitchFamily="18" charset="0"/>
        <a:ea typeface="+mn-ea"/>
        <a:cs typeface="+mn-cs"/>
      </a:defRPr>
    </a:lvl1pPr>
    <a:lvl2pPr marL="114300" algn="l" defTabSz="114300" rtl="0" fontAlgn="base">
      <a:spcBef>
        <a:spcPct val="25000"/>
      </a:spcBef>
      <a:spcAft>
        <a:spcPct val="0"/>
      </a:spcAft>
      <a:buFont typeface="Wingdings" pitchFamily="2" charset="2"/>
      <a:defRPr sz="1000" kern="1200">
        <a:solidFill>
          <a:srgbClr val="132647"/>
        </a:solidFill>
        <a:latin typeface="Georgia" pitchFamily="18" charset="0"/>
        <a:ea typeface="+mn-ea"/>
        <a:cs typeface="+mn-cs"/>
      </a:defRPr>
    </a:lvl2pPr>
    <a:lvl3pPr marL="571500" indent="-114300" algn="l" defTabSz="114300" rtl="0" fontAlgn="base">
      <a:spcBef>
        <a:spcPct val="25000"/>
      </a:spcBef>
      <a:spcAft>
        <a:spcPct val="0"/>
      </a:spcAft>
      <a:buFont typeface="Arial Narrow" pitchFamily="34" charset="0"/>
      <a:buChar char="–"/>
      <a:defRPr sz="1000" kern="1200">
        <a:solidFill>
          <a:srgbClr val="132647"/>
        </a:solidFill>
        <a:latin typeface="Georgia" pitchFamily="18" charset="0"/>
        <a:ea typeface="+mn-ea"/>
        <a:cs typeface="+mn-cs"/>
      </a:defRPr>
    </a:lvl3pPr>
    <a:lvl4pPr marL="1485900" algn="l" defTabSz="114300" rtl="0" fontAlgn="base">
      <a:spcBef>
        <a:spcPct val="30000"/>
      </a:spcBef>
      <a:spcAft>
        <a:spcPct val="0"/>
      </a:spcAft>
      <a:defRPr sz="1200" kern="1200">
        <a:solidFill>
          <a:srgbClr val="161D4E"/>
        </a:solidFill>
        <a:latin typeface="Arial Narrow" pitchFamily="34" charset="0"/>
        <a:ea typeface="+mn-ea"/>
        <a:cs typeface="+mn-cs"/>
      </a:defRPr>
    </a:lvl4pPr>
    <a:lvl5pPr marL="1828800" algn="l" defTabSz="114300" rtl="0" fontAlgn="base">
      <a:spcBef>
        <a:spcPct val="30000"/>
      </a:spcBef>
      <a:spcAft>
        <a:spcPct val="0"/>
      </a:spcAft>
      <a:defRPr sz="1200" kern="1200">
        <a:solidFill>
          <a:srgbClr val="161D4E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192563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EB6601BC-4B36-4E46-BFA7-B3F81AD76389}" type="slidenum">
              <a:rPr lang="en-GB" sz="1200"/>
              <a:pPr algn="ctr"/>
              <a:t>3</a:t>
            </a:fld>
            <a:endParaRPr lang="en-GB" sz="1200" dirty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A889F-48D7-402C-BDD0-4273E0092D92}" type="slidenum">
              <a:rPr lang="en-GB" smtClean="0"/>
              <a:pPr/>
              <a:t>12</a:t>
            </a:fld>
            <a:endParaRPr lang="en-GB" dirty="0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A27FC-780B-49EE-B30E-2F132C48F851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1925766" y="9429750"/>
            <a:ext cx="29461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AA917BD3-629C-4CC3-B946-0100EADC8751}" type="slidenum">
              <a:rPr lang="en-GB" sz="1200"/>
              <a:pPr algn="ctr"/>
              <a:t>15</a:t>
            </a:fld>
            <a:endParaRPr lang="en-GB" sz="1200" dirty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77788"/>
            <a:ext cx="7234238" cy="5427662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629" y="5695950"/>
            <a:ext cx="6420296" cy="4465638"/>
          </a:xfrm>
        </p:spPr>
        <p:txBody>
          <a:bodyPr lIns="91440" tIns="45720" rIns="91440" bIns="45720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192563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B8974D64-835A-4B64-8AD0-F42BA3B25B78}" type="slidenum">
              <a:rPr lang="en-US" sz="1200"/>
              <a:pPr algn="ctr"/>
              <a:t>18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192563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2C1AC9CD-6E31-4AFE-B07E-0EFE7FC7B136}" type="slidenum">
              <a:rPr lang="en-GB" sz="1200"/>
              <a:pPr algn="ctr"/>
              <a:t>21</a:t>
            </a:fld>
            <a:endParaRPr lang="en-GB" sz="1200" dirty="0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192563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C2A0DDC3-E8A3-41AC-9C4E-5C1E9035E09A}" type="slidenum">
              <a:rPr lang="en-GB" sz="1200"/>
              <a:pPr algn="ctr"/>
              <a:t>21</a:t>
            </a:fld>
            <a:endParaRPr lang="en-GB" sz="120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Governing differential equations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State of the art </a:t>
            </a:r>
            <a:r>
              <a:rPr lang="en-GB" dirty="0" err="1" smtClean="0">
                <a:latin typeface="Arial" charset="0"/>
                <a:cs typeface="Arial" charset="0"/>
              </a:rPr>
              <a:t>modeling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What is possible using </a:t>
            </a:r>
            <a:r>
              <a:rPr lang="en-GB" dirty="0" err="1" smtClean="0">
                <a:latin typeface="Arial" charset="0"/>
                <a:cs typeface="Arial" charset="0"/>
              </a:rPr>
              <a:t>GCMs</a:t>
            </a:r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Derive tracks globally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Understand </a:t>
            </a:r>
            <a:r>
              <a:rPr lang="en-GB" dirty="0" err="1" smtClean="0">
                <a:latin typeface="Arial" charset="0"/>
                <a:cs typeface="Arial" charset="0"/>
              </a:rPr>
              <a:t>teleconnections</a:t>
            </a:r>
            <a:r>
              <a:rPr lang="en-GB" dirty="0" smtClean="0">
                <a:latin typeface="Arial" charset="0"/>
                <a:cs typeface="Arial" charset="0"/>
              </a:rPr>
              <a:t>, correlation between basins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Understand short term regimes and inertia in these regimes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Understand extremes and related changes in likelihood</a:t>
            </a:r>
          </a:p>
          <a:p>
            <a:pPr eaLnBrk="1" hangingPunct="1"/>
            <a:endParaRPr lang="en-GB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Understand climate change (IPCC)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 txBox="1">
            <a:spLocks noGrp="1" noChangeArrowheads="1"/>
          </p:cNvSpPr>
          <p:nvPr/>
        </p:nvSpPr>
        <p:spPr bwMode="auto">
          <a:xfrm>
            <a:off x="19257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AA13E4C1-9F9C-4B7C-9BF7-71DB339EE1CF}" type="slidenum">
              <a:rPr lang="en-GB" sz="1200"/>
              <a:pPr algn="ctr"/>
              <a:t>22</a:t>
            </a:fld>
            <a:endParaRPr lang="en-GB" sz="120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Katrina a 1/11 in largest 30% a 1/250 smallest 30%, at average 1/25 or 1 in 5 in Katrina year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6541" name="Picture 13" descr="abstract-Brand-img-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966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500" y="177800"/>
            <a:ext cx="3962400" cy="933450"/>
          </a:xfrm>
        </p:spPr>
        <p:txBody>
          <a:bodyPr/>
          <a:lstStyle>
            <a:lvl1pPr>
              <a:lnSpc>
                <a:spcPct val="85000"/>
              </a:lnSpc>
              <a:defRPr sz="2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2966533" name="Picture 5" descr="WILLIS RE WHITE flag le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277018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966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1316038"/>
            <a:ext cx="3103563" cy="1354137"/>
          </a:xfrm>
        </p:spPr>
        <p:txBody>
          <a:bodyPr/>
          <a:lstStyle>
            <a:lvl1pPr marL="0" indent="0">
              <a:spcBef>
                <a:spcPct val="50000"/>
              </a:spcBef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E822EA-540F-4299-8901-F739E946B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54917366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0113" y="79375"/>
            <a:ext cx="1941512" cy="601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9375"/>
            <a:ext cx="5675313" cy="601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FEB848-FDE1-4F4F-B61B-E052BF8D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0721694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26679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22551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49313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9738" y="1316038"/>
            <a:ext cx="2209800" cy="394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1938" y="1316038"/>
            <a:ext cx="2209800" cy="394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02971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943463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28612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63907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2451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BD9175-EFE4-48EF-A443-4E01D85FF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35285532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72856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32949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301625"/>
            <a:ext cx="1143000" cy="4956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9738" y="301625"/>
            <a:ext cx="3281362" cy="4956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02673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6567CB-5610-4CDC-BF60-32FCEB9B3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862398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8084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3213" y="1600200"/>
            <a:ext cx="380841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D97E09-6EC8-478D-8CD8-83D243476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9820410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F374BA-BFED-475B-B84E-CC11693A4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339300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8586C3-68A0-4207-A33F-AB42E514F2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23075759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4A659D-6077-4A61-8378-8DE4A2796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85276510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B6638C-855E-40CC-A5B5-83810747C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4678841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72375" y="6254750"/>
            <a:ext cx="1219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6CAAAF-2839-4505-9214-C9582F95C5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69875153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5524" name="Picture 20" descr="Masthead_brand-img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58738" y="0"/>
            <a:ext cx="920273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96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77692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65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9375"/>
            <a:ext cx="528161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965510" name="Picture 6" descr="WILLIS RE WHITE flag r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01650"/>
            <a:ext cx="277018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tx2"/>
        </a:buClr>
        <a:buSzPct val="135000"/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39725" algn="l" rtl="0" eaLnBrk="1" fontAlgn="base" hangingPunct="1">
        <a:spcBef>
          <a:spcPct val="35000"/>
        </a:spcBef>
        <a:spcAft>
          <a:spcPct val="0"/>
        </a:spcAft>
        <a:buClr>
          <a:schemeClr val="accent1"/>
        </a:buClr>
        <a:buSzPct val="135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068388" indent="-157163" algn="l" rtl="0" eaLnBrk="1" fontAlgn="base" hangingPunct="1">
        <a:spcBef>
          <a:spcPct val="35000"/>
        </a:spcBef>
        <a:spcAft>
          <a:spcPct val="0"/>
        </a:spcAft>
        <a:buClr>
          <a:srgbClr val="43B649"/>
        </a:buClr>
        <a:buSzPct val="75000"/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430338" indent="-1762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7113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1685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6257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0829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5401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8598" name="Picture 22" descr="Divider-slide_brand-img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968582" name="Picture 6" descr="WILLIS RE WHITE flag righ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01650"/>
            <a:ext cx="277018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9685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630488" y="301625"/>
            <a:ext cx="3656012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85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9738" y="1316038"/>
            <a:ext cx="4572000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r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9pPr>
    </p:titleStyle>
    <p:bodyStyle>
      <a:lvl1pPr marL="342900" indent="-342900" algn="r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</a:defRPr>
      </a:lvl2pPr>
      <a:lvl3pPr marL="1143000" indent="-228600" algn="r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</a:defRPr>
      </a:lvl3pPr>
      <a:lvl4pPr marL="1600200" indent="-228600" algn="r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</a:defRPr>
      </a:lvl4pPr>
      <a:lvl5pPr marL="2057400" indent="-228600" algn="r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</a:defRPr>
      </a:lvl5pPr>
      <a:lvl6pPr marL="2514600" indent="-228600" algn="r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</a:defRPr>
      </a:lvl6pPr>
      <a:lvl7pPr marL="2971800" indent="-228600" algn="r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</a:defRPr>
      </a:lvl7pPr>
      <a:lvl8pPr marL="3429000" indent="-228600" algn="r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</a:defRPr>
      </a:lvl8pPr>
      <a:lvl9pPr marL="3886200" indent="-228600" algn="r" rtl="0" fontAlgn="base">
        <a:spcBef>
          <a:spcPct val="20000"/>
        </a:spcBef>
        <a:spcAft>
          <a:spcPct val="0"/>
        </a:spcAft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1.png"/><Relationship Id="rId21" Type="http://schemas.openxmlformats.org/officeDocument/2006/relationships/image" Target="../media/image27.png"/><Relationship Id="rId34" Type="http://schemas.openxmlformats.org/officeDocument/2006/relationships/image" Target="../media/image38.png"/><Relationship Id="rId42" Type="http://schemas.openxmlformats.org/officeDocument/2006/relationships/image" Target="../media/image43.png"/><Relationship Id="rId47" Type="http://schemas.openxmlformats.org/officeDocument/2006/relationships/image" Target="../media/image47.png"/><Relationship Id="rId50" Type="http://schemas.openxmlformats.org/officeDocument/2006/relationships/image" Target="../media/image49.png"/><Relationship Id="rId55" Type="http://schemas.openxmlformats.org/officeDocument/2006/relationships/image" Target="../media/image53.png"/><Relationship Id="rId63" Type="http://schemas.openxmlformats.org/officeDocument/2006/relationships/image" Target="../media/image59.jpeg"/><Relationship Id="rId68" Type="http://schemas.openxmlformats.org/officeDocument/2006/relationships/hyperlink" Target="http://upload.wikimedia.org/wikipedia/en/f/f0/New-esri-logo.jpg" TargetMode="External"/><Relationship Id="rId7" Type="http://schemas.openxmlformats.org/officeDocument/2006/relationships/image" Target="../media/image13.png"/><Relationship Id="rId71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emf"/><Relationship Id="rId29" Type="http://schemas.openxmlformats.org/officeDocument/2006/relationships/hyperlink" Target="http://www.bbk.ac.uk/" TargetMode="External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7.jpeg"/><Relationship Id="rId37" Type="http://schemas.openxmlformats.org/officeDocument/2006/relationships/image" Target="../media/image40.png"/><Relationship Id="rId40" Type="http://schemas.openxmlformats.org/officeDocument/2006/relationships/hyperlink" Target="http://www.gfz-potsdam.de/" TargetMode="External"/><Relationship Id="rId45" Type="http://schemas.openxmlformats.org/officeDocument/2006/relationships/image" Target="../media/image45.png"/><Relationship Id="rId53" Type="http://schemas.openxmlformats.org/officeDocument/2006/relationships/image" Target="../media/image52.png"/><Relationship Id="rId58" Type="http://schemas.openxmlformats.org/officeDocument/2006/relationships/image" Target="../media/image55.png"/><Relationship Id="rId66" Type="http://schemas.openxmlformats.org/officeDocument/2006/relationships/hyperlink" Target="http://upload.wikimedia.org/wikipedia/commons/5/51/IBM_logo.svg" TargetMode="External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png"/><Relationship Id="rId28" Type="http://schemas.openxmlformats.org/officeDocument/2006/relationships/image" Target="../media/image34.jpeg"/><Relationship Id="rId36" Type="http://schemas.openxmlformats.org/officeDocument/2006/relationships/image" Target="../media/image39.jpeg"/><Relationship Id="rId49" Type="http://schemas.openxmlformats.org/officeDocument/2006/relationships/hyperlink" Target="http://www.gfdl.noaa.gov/" TargetMode="External"/><Relationship Id="rId57" Type="http://schemas.openxmlformats.org/officeDocument/2006/relationships/hyperlink" Target="http://www.gsu.edu/index.html" TargetMode="External"/><Relationship Id="rId61" Type="http://schemas.openxmlformats.org/officeDocument/2006/relationships/image" Target="../media/image57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6.png"/><Relationship Id="rId44" Type="http://schemas.openxmlformats.org/officeDocument/2006/relationships/image" Target="../media/image44.png"/><Relationship Id="rId52" Type="http://schemas.openxmlformats.org/officeDocument/2006/relationships/image" Target="../media/image51.png"/><Relationship Id="rId60" Type="http://schemas.openxmlformats.org/officeDocument/2006/relationships/hyperlink" Target="http://www.fsu.edu/" TargetMode="External"/><Relationship Id="rId65" Type="http://schemas.openxmlformats.org/officeDocument/2006/relationships/image" Target="../media/image61.jpeg"/><Relationship Id="rId73" Type="http://schemas.openxmlformats.org/officeDocument/2006/relationships/image" Target="../media/image65.gi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jpe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Relationship Id="rId30" Type="http://schemas.openxmlformats.org/officeDocument/2006/relationships/image" Target="../media/image35.jpeg"/><Relationship Id="rId35" Type="http://schemas.openxmlformats.org/officeDocument/2006/relationships/hyperlink" Target="http://sio.ucsd.edu/" TargetMode="External"/><Relationship Id="rId43" Type="http://schemas.openxmlformats.org/officeDocument/2006/relationships/hyperlink" Target="http://www.ncl.ac.uk/" TargetMode="External"/><Relationship Id="rId48" Type="http://schemas.openxmlformats.org/officeDocument/2006/relationships/image" Target="../media/image48.png"/><Relationship Id="rId56" Type="http://schemas.openxmlformats.org/officeDocument/2006/relationships/image" Target="../media/image54.png"/><Relationship Id="rId64" Type="http://schemas.openxmlformats.org/officeDocument/2006/relationships/image" Target="../media/image60.png"/><Relationship Id="rId69" Type="http://schemas.openxmlformats.org/officeDocument/2006/relationships/image" Target="../media/image63.jpeg"/><Relationship Id="rId8" Type="http://schemas.openxmlformats.org/officeDocument/2006/relationships/image" Target="../media/image14.emf"/><Relationship Id="rId51" Type="http://schemas.openxmlformats.org/officeDocument/2006/relationships/image" Target="../media/image50.png"/><Relationship Id="rId72" Type="http://schemas.openxmlformats.org/officeDocument/2006/relationships/hyperlink" Target="http://www.brgm.fr/" TargetMode="External"/><Relationship Id="rId3" Type="http://schemas.openxmlformats.org/officeDocument/2006/relationships/image" Target="../media/image9.png"/><Relationship Id="rId12" Type="http://schemas.openxmlformats.org/officeDocument/2006/relationships/image" Target="../media/image18.emf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hyperlink" Target="http://www.ordnancesurvey.co.uk/" TargetMode="External"/><Relationship Id="rId38" Type="http://schemas.openxmlformats.org/officeDocument/2006/relationships/hyperlink" Target="http://www.kit.edu/english/" TargetMode="External"/><Relationship Id="rId46" Type="http://schemas.openxmlformats.org/officeDocument/2006/relationships/image" Target="../media/image46.jpeg"/><Relationship Id="rId59" Type="http://schemas.openxmlformats.org/officeDocument/2006/relationships/image" Target="../media/image56.jpeg"/><Relationship Id="rId67" Type="http://schemas.openxmlformats.org/officeDocument/2006/relationships/image" Target="../media/image62.png"/><Relationship Id="rId20" Type="http://schemas.openxmlformats.org/officeDocument/2006/relationships/image" Target="../media/image26.png"/><Relationship Id="rId41" Type="http://schemas.openxmlformats.org/officeDocument/2006/relationships/image" Target="../media/image42.png"/><Relationship Id="rId54" Type="http://schemas.openxmlformats.org/officeDocument/2006/relationships/hyperlink" Target="http://www.wharton.upenn.edu/" TargetMode="External"/><Relationship Id="rId62" Type="http://schemas.openxmlformats.org/officeDocument/2006/relationships/image" Target="../media/image58.jpeg"/><Relationship Id="rId70" Type="http://schemas.openxmlformats.org/officeDocument/2006/relationships/hyperlink" Target="http://www.intermap.com/en-us/home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3.png"/><Relationship Id="rId3" Type="http://schemas.openxmlformats.org/officeDocument/2006/relationships/image" Target="../media/image81.jpeg"/><Relationship Id="rId7" Type="http://schemas.openxmlformats.org/officeDocument/2006/relationships/image" Target="../media/image31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15.emf"/><Relationship Id="rId15" Type="http://schemas.openxmlformats.org/officeDocument/2006/relationships/image" Target="../media/image22.emf"/><Relationship Id="rId10" Type="http://schemas.openxmlformats.org/officeDocument/2006/relationships/image" Target="../media/image49.png"/><Relationship Id="rId4" Type="http://schemas.openxmlformats.org/officeDocument/2006/relationships/image" Target="../media/image14.emf"/><Relationship Id="rId9" Type="http://schemas.openxmlformats.org/officeDocument/2006/relationships/hyperlink" Target="http://www.gfdl.noaa.gov/" TargetMode="External"/><Relationship Id="rId1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http://www.gfdl.noaa.gov/" TargetMode="External"/><Relationship Id="rId3" Type="http://schemas.openxmlformats.org/officeDocument/2006/relationships/image" Target="../media/image79.jpeg"/><Relationship Id="rId7" Type="http://schemas.openxmlformats.org/officeDocument/2006/relationships/image" Target="../media/image8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22.emf"/><Relationship Id="rId5" Type="http://schemas.openxmlformats.org/officeDocument/2006/relationships/image" Target="../media/image85.jpeg"/><Relationship Id="rId10" Type="http://schemas.openxmlformats.org/officeDocument/2006/relationships/image" Target="../media/image21.emf"/><Relationship Id="rId4" Type="http://schemas.openxmlformats.org/officeDocument/2006/relationships/image" Target="../media/image84.png"/><Relationship Id="rId9" Type="http://schemas.openxmlformats.org/officeDocument/2006/relationships/image" Target="../media/image15.emf"/><Relationship Id="rId1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8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Office_Excel_97-2003_Worksheet1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64747" y="395230"/>
            <a:ext cx="5841442" cy="911056"/>
          </a:xfrm>
        </p:spPr>
        <p:txBody>
          <a:bodyPr/>
          <a:lstStyle/>
          <a:p>
            <a:r>
              <a:rPr lang="en-US" dirty="0" smtClean="0"/>
              <a:t>Understanding and Managing Extreme Event Risk: The Insurance Industry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Largest Losses Since 1990 as of 2011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2420" y="1595021"/>
            <a:ext cx="7392737" cy="517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 smtClean="0"/>
              <a:t>Event		YR	Ins USD	Econ USD</a:t>
            </a:r>
          </a:p>
          <a:p>
            <a:r>
              <a:rPr lang="de-DE" sz="2200" dirty="0" smtClean="0"/>
              <a:t>HU </a:t>
            </a:r>
            <a:r>
              <a:rPr lang="de-DE" sz="2200" dirty="0" err="1" smtClean="0"/>
              <a:t>Katrina</a:t>
            </a:r>
            <a:r>
              <a:rPr lang="de-DE" sz="2200" dirty="0" smtClean="0"/>
              <a:t> 	2005 	70bn(120bn)	130bn</a:t>
            </a:r>
          </a:p>
          <a:p>
            <a:r>
              <a:rPr lang="de-DE" sz="2200" dirty="0" smtClean="0"/>
              <a:t>HU Andrew 	1992 	40bn		80bn</a:t>
            </a:r>
          </a:p>
          <a:p>
            <a:r>
              <a:rPr lang="de-DE" sz="2200" dirty="0" smtClean="0">
                <a:solidFill>
                  <a:schemeClr val="accent1"/>
                </a:solidFill>
              </a:rPr>
              <a:t>Tohoku EQ 	2011	30bn(&gt;80bn)	300-500bn</a:t>
            </a:r>
          </a:p>
          <a:p>
            <a:r>
              <a:rPr lang="de-DE" sz="2200" dirty="0" err="1" smtClean="0"/>
              <a:t>Northr</a:t>
            </a:r>
            <a:r>
              <a:rPr lang="de-DE" sz="2200" dirty="0" smtClean="0"/>
              <a:t>. EQ	1994	30bn		100bn</a:t>
            </a:r>
          </a:p>
          <a:p>
            <a:r>
              <a:rPr lang="de-DE" sz="2200" dirty="0" smtClean="0"/>
              <a:t>HU Ike		2008	19bn		38bn</a:t>
            </a:r>
          </a:p>
          <a:p>
            <a:r>
              <a:rPr lang="de-DE" sz="2200" dirty="0" smtClean="0">
                <a:solidFill>
                  <a:schemeClr val="accent1"/>
                </a:solidFill>
              </a:rPr>
              <a:t>Thailand FL	2011	10+(?)bn	?</a:t>
            </a:r>
          </a:p>
          <a:p>
            <a:r>
              <a:rPr lang="de-DE" sz="2200" dirty="0" smtClean="0"/>
              <a:t>...</a:t>
            </a:r>
          </a:p>
          <a:p>
            <a:r>
              <a:rPr lang="de-DE" sz="2200" dirty="0" smtClean="0"/>
              <a:t>Lothar WS	1999	14bn		27bn</a:t>
            </a:r>
          </a:p>
          <a:p>
            <a:r>
              <a:rPr lang="de-DE" sz="2200" dirty="0" smtClean="0"/>
              <a:t>Daria WS	1990	14bn		30bn</a:t>
            </a:r>
          </a:p>
          <a:p>
            <a:r>
              <a:rPr lang="de-DE" sz="2200" dirty="0" smtClean="0"/>
              <a:t>...</a:t>
            </a:r>
          </a:p>
          <a:p>
            <a:r>
              <a:rPr lang="de-DE" sz="2200" dirty="0" smtClean="0">
                <a:solidFill>
                  <a:schemeClr val="accent1"/>
                </a:solidFill>
              </a:rPr>
              <a:t>NZ EQ		2011	13bn		17bn</a:t>
            </a:r>
            <a:endParaRPr lang="de-DE" sz="2200" dirty="0" smtClean="0"/>
          </a:p>
          <a:p>
            <a:r>
              <a:rPr lang="de-DE" sz="2200" dirty="0" smtClean="0"/>
              <a:t>Chile EQ	2010	8bn		14bn</a:t>
            </a:r>
            <a:endParaRPr lang="de-DE" sz="2200" dirty="0" smtClean="0">
              <a:solidFill>
                <a:schemeClr val="accent1"/>
              </a:solidFill>
            </a:endParaRPr>
          </a:p>
          <a:p>
            <a:r>
              <a:rPr lang="de-DE" sz="2200" dirty="0" smtClean="0">
                <a:solidFill>
                  <a:schemeClr val="accent1"/>
                </a:solidFill>
              </a:rPr>
              <a:t>NZ EQ		2010	5bn		8bn</a:t>
            </a:r>
          </a:p>
          <a:p>
            <a:r>
              <a:rPr lang="de-DE" sz="2200" dirty="0" smtClean="0">
                <a:solidFill>
                  <a:schemeClr val="accent1"/>
                </a:solidFill>
              </a:rPr>
              <a:t>Queens. FL	2011	3bn		5bn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21083070">
            <a:off x="644761" y="3036010"/>
            <a:ext cx="8075439" cy="1708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500" dirty="0" smtClean="0">
                <a:solidFill>
                  <a:srgbClr val="E82C2E"/>
                </a:solidFill>
              </a:rPr>
              <a:t>Insured Tohoku losses (alone) were subject to “an earnings call” for most (income statement not balance sheet)</a:t>
            </a:r>
            <a:endParaRPr lang="en-GB" sz="3500" i="1" dirty="0">
              <a:solidFill>
                <a:srgbClr val="E82C2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Bearish and Bullish, the Market Cycle</a:t>
            </a:r>
          </a:p>
        </p:txBody>
      </p:sp>
      <p:sp>
        <p:nvSpPr>
          <p:cNvPr id="499" name="Rectangle 3"/>
          <p:cNvSpPr txBox="1">
            <a:spLocks noChangeArrowheads="1"/>
          </p:cNvSpPr>
          <p:nvPr/>
        </p:nvSpPr>
        <p:spPr bwMode="auto">
          <a:xfrm>
            <a:off x="555625" y="1537368"/>
            <a:ext cx="8237538" cy="411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sz="2400" dirty="0" smtClean="0">
                <a:solidFill>
                  <a:schemeClr val="accent1"/>
                </a:solidFill>
              </a:rPr>
              <a:t>Markets harden after large property </a:t>
            </a:r>
            <a:r>
              <a:rPr lang="en-US" dirty="0" smtClean="0">
                <a:solidFill>
                  <a:schemeClr val="accent1"/>
                </a:solidFill>
              </a:rPr>
              <a:t>event </a:t>
            </a:r>
            <a:r>
              <a:rPr lang="en-US" sz="2400" dirty="0" smtClean="0">
                <a:solidFill>
                  <a:schemeClr val="accent1"/>
                </a:solidFill>
              </a:rPr>
              <a:t>losses a</a:t>
            </a:r>
            <a:r>
              <a:rPr lang="en-US" dirty="0" smtClean="0">
                <a:solidFill>
                  <a:schemeClr val="accent1"/>
                </a:solidFill>
              </a:rPr>
              <a:t>nd/or in case of casualty losses (longer term)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dirty="0" smtClean="0"/>
              <a:t>If significant Capital is lost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And influx of capital is restricted!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dirty="0" smtClean="0"/>
              <a:t>Market hardened 1992/3, 2001/2 in 2005/6 (short-term)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dirty="0" smtClean="0">
                <a:solidFill>
                  <a:schemeClr val="accent1"/>
                </a:solidFill>
              </a:rPr>
              <a:t>2011 sees (so far) risk adjusted flat to minor price increase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dirty="0" smtClean="0"/>
              <a:t>Distribution of losses (</a:t>
            </a:r>
            <a:r>
              <a:rPr lang="en-US" dirty="0" err="1" smtClean="0"/>
              <a:t>LOBs</a:t>
            </a:r>
            <a:r>
              <a:rPr lang="en-US" dirty="0" smtClean="0"/>
              <a:t>, Countries) play a role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endParaRPr lang="en-US" u="dbl" dirty="0" smtClean="0"/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Ø"/>
            </a:pPr>
            <a:r>
              <a:rPr lang="en-US" i="1" u="dbl" dirty="0" smtClean="0">
                <a:solidFill>
                  <a:schemeClr val="accent1"/>
                </a:solidFill>
              </a:rPr>
              <a:t>Hazards follow regimes/cycles as well…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endParaRPr lang="en-US" sz="2400" dirty="0" smtClean="0"/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endParaRPr lang="en-GB" sz="2400" dirty="0"/>
          </a:p>
        </p:txBody>
      </p:sp>
      <p:sp>
        <p:nvSpPr>
          <p:cNvPr id="6" name="Freeform 5"/>
          <p:cNvSpPr/>
          <p:nvPr/>
        </p:nvSpPr>
        <p:spPr>
          <a:xfrm>
            <a:off x="5753100" y="2501900"/>
            <a:ext cx="2908300" cy="836083"/>
          </a:xfrm>
          <a:custGeom>
            <a:avLst/>
            <a:gdLst>
              <a:gd name="connsiteX0" fmla="*/ 0 w 2908300"/>
              <a:gd name="connsiteY0" fmla="*/ 0 h 836083"/>
              <a:gd name="connsiteX1" fmla="*/ 685800 w 2908300"/>
              <a:gd name="connsiteY1" fmla="*/ 736600 h 836083"/>
              <a:gd name="connsiteX2" fmla="*/ 1435100 w 2908300"/>
              <a:gd name="connsiteY2" fmla="*/ 228600 h 836083"/>
              <a:gd name="connsiteX3" fmla="*/ 2451100 w 2908300"/>
              <a:gd name="connsiteY3" fmla="*/ 787400 h 836083"/>
              <a:gd name="connsiteX4" fmla="*/ 2908300 w 2908300"/>
              <a:gd name="connsiteY4" fmla="*/ 520700 h 83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300" h="836083">
                <a:moveTo>
                  <a:pt x="0" y="0"/>
                </a:moveTo>
                <a:cubicBezTo>
                  <a:pt x="223308" y="349250"/>
                  <a:pt x="446617" y="698500"/>
                  <a:pt x="685800" y="736600"/>
                </a:cubicBezTo>
                <a:cubicBezTo>
                  <a:pt x="924983" y="774700"/>
                  <a:pt x="1140884" y="220133"/>
                  <a:pt x="1435100" y="228600"/>
                </a:cubicBezTo>
                <a:cubicBezTo>
                  <a:pt x="1729316" y="237067"/>
                  <a:pt x="2205567" y="738717"/>
                  <a:pt x="2451100" y="787400"/>
                </a:cubicBezTo>
                <a:cubicBezTo>
                  <a:pt x="2696633" y="836083"/>
                  <a:pt x="2908300" y="520700"/>
                  <a:pt x="2908300" y="5207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52400" y="79375"/>
            <a:ext cx="6096000" cy="1355725"/>
          </a:xfrm>
        </p:spPr>
        <p:txBody>
          <a:bodyPr/>
          <a:lstStyle/>
          <a:p>
            <a:pPr eaLnBrk="1" hangingPunct="1"/>
            <a:r>
              <a:rPr lang="en-GB" dirty="0" smtClean="0"/>
              <a:t>Insurance Regulation (Example Solvency II)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968500"/>
            <a:ext cx="8559800" cy="4495800"/>
          </a:xfrm>
        </p:spPr>
        <p:txBody>
          <a:bodyPr/>
          <a:lstStyle/>
          <a:p>
            <a:r>
              <a:rPr lang="en-US" u="sng" dirty="0" smtClean="0"/>
              <a:t>EU-wide </a:t>
            </a:r>
            <a:r>
              <a:rPr lang="en-US" dirty="0" smtClean="0"/>
              <a:t>Principles (2013)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Risk-based capita</a:t>
            </a:r>
            <a:r>
              <a:rPr lang="en-US" dirty="0" smtClean="0"/>
              <a:t>l requirements are based on </a:t>
            </a:r>
            <a:r>
              <a:rPr lang="en-US" u="sng" dirty="0" smtClean="0">
                <a:solidFill>
                  <a:srgbClr val="0000FF"/>
                </a:solidFill>
              </a:rPr>
              <a:t>principles</a:t>
            </a:r>
            <a:r>
              <a:rPr lang="en-US" dirty="0" smtClean="0">
                <a:solidFill>
                  <a:srgbClr val="0000FF"/>
                </a:solidFill>
              </a:rPr>
              <a:t> not rules </a:t>
            </a:r>
          </a:p>
          <a:p>
            <a:r>
              <a:rPr lang="en-US" dirty="0" smtClean="0"/>
              <a:t>The firm’s governance and risk management must </a:t>
            </a:r>
            <a:r>
              <a:rPr lang="en-US" dirty="0" smtClean="0">
                <a:solidFill>
                  <a:srgbClr val="0000FF"/>
                </a:solidFill>
              </a:rPr>
              <a:t>match</a:t>
            </a:r>
            <a:r>
              <a:rPr lang="en-US" dirty="0" smtClean="0"/>
              <a:t> its </a:t>
            </a:r>
            <a:r>
              <a:rPr lang="en-US" dirty="0" smtClean="0">
                <a:solidFill>
                  <a:srgbClr val="0000FF"/>
                </a:solidFill>
              </a:rPr>
              <a:t>risk profile</a:t>
            </a:r>
            <a:r>
              <a:rPr lang="en-US" dirty="0" smtClean="0"/>
              <a:t>, ERM strategy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Solvency Capital Requirement (SCR) covers all risks (convoluted) </a:t>
            </a:r>
            <a:r>
              <a:rPr lang="en-US" dirty="0" smtClean="0"/>
              <a:t>faced by the firm for a </a:t>
            </a:r>
            <a:r>
              <a:rPr lang="en-US" dirty="0" smtClean="0">
                <a:solidFill>
                  <a:srgbClr val="0000FF"/>
                </a:solidFill>
              </a:rPr>
              <a:t>1-in-200 </a:t>
            </a:r>
            <a:r>
              <a:rPr lang="en-US" dirty="0" smtClean="0"/>
              <a:t>year confidence level   </a:t>
            </a:r>
          </a:p>
          <a:p>
            <a:r>
              <a:rPr lang="en-US" dirty="0" smtClean="0"/>
              <a:t>The SCR can be calculated using </a:t>
            </a:r>
            <a:r>
              <a:rPr lang="en-US" dirty="0" smtClean="0">
                <a:solidFill>
                  <a:srgbClr val="0000FF"/>
                </a:solidFill>
              </a:rPr>
              <a:t>either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the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standard (risk intensive) formula or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an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internal model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20362804">
            <a:off x="1087379" y="2867407"/>
            <a:ext cx="6356811" cy="2123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4400" dirty="0" smtClean="0">
                <a:solidFill>
                  <a:srgbClr val="E82C2E"/>
                </a:solidFill>
              </a:rPr>
              <a:t>In cutting the tail (1/200) insurance premium stays affordable</a:t>
            </a:r>
            <a:endParaRPr lang="en-GB" sz="4400" dirty="0">
              <a:solidFill>
                <a:srgbClr val="E82C2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r>
              <a:rPr lang="en-GB" dirty="0" smtClean="0"/>
              <a:t>Calculable Loss: Platforms for Trading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263" y="2235199"/>
            <a:ext cx="8448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Risk Models: </a:t>
            </a:r>
            <a:r>
              <a:rPr lang="en-GB" dirty="0" smtClean="0"/>
              <a:t>Vendor and in-house tools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50% of WW property exposure and &gt;75% GDP related risk represented in models (EQ, WS, Terror, FL, Fire, Surge, Tsunami and more)</a:t>
            </a:r>
          </a:p>
          <a:p>
            <a:endParaRPr lang="en-GB" dirty="0" smtClean="0"/>
          </a:p>
          <a:p>
            <a:r>
              <a:rPr lang="en-GB" u="sng" dirty="0" smtClean="0"/>
              <a:t>Thesis:</a:t>
            </a:r>
            <a:r>
              <a:rPr lang="en-GB" dirty="0" smtClean="0"/>
              <a:t> The primary purpose of vendor catastrophe models is to provide a “</a:t>
            </a:r>
            <a:r>
              <a:rPr lang="en-GB" u="sng" dirty="0" smtClean="0"/>
              <a:t>currency</a:t>
            </a:r>
            <a:r>
              <a:rPr lang="en-GB" dirty="0" smtClean="0"/>
              <a:t>” to trade with </a:t>
            </a:r>
          </a:p>
          <a:p>
            <a:endParaRPr lang="en-GB" u="sng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r>
              <a:rPr lang="en-GB" dirty="0" smtClean="0"/>
              <a:t>Risk Management: Informed by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263" y="1498601"/>
            <a:ext cx="84488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 smtClean="0"/>
          </a:p>
          <a:p>
            <a:r>
              <a:rPr lang="en-GB" u="sng" dirty="0" smtClean="0"/>
              <a:t>Deterministic:</a:t>
            </a:r>
          </a:p>
          <a:p>
            <a:r>
              <a:rPr lang="en-GB" dirty="0" smtClean="0"/>
              <a:t>Maximum Downside, Loss Limits, Aggregates, Maximum Foreseeable Loss (MFL), Realistic Disaster Scenarios, </a:t>
            </a:r>
          </a:p>
          <a:p>
            <a:endParaRPr lang="en-GB" dirty="0" smtClean="0"/>
          </a:p>
          <a:p>
            <a:r>
              <a:rPr lang="en-GB" u="sng" dirty="0" smtClean="0">
                <a:solidFill>
                  <a:schemeClr val="accent1"/>
                </a:solidFill>
              </a:rPr>
              <a:t>Probabilistic: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Pricing and Probable Maximum and Return Period Losses,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ERM, Capital Requirements</a:t>
            </a:r>
          </a:p>
          <a:p>
            <a:endParaRPr lang="en-GB" dirty="0" smtClean="0"/>
          </a:p>
          <a:p>
            <a:r>
              <a:rPr lang="en-GB" u="sng" dirty="0" smtClean="0"/>
              <a:t>Hybrid:</a:t>
            </a:r>
          </a:p>
          <a:p>
            <a:r>
              <a:rPr lang="en-GB" dirty="0" smtClean="0"/>
              <a:t>Portfolio Management, Pricing for Perils such as Terror, or Tornado (US), Cyber Risk, War, Asset Management, and more 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41FAD-7F5E-4AA6-A99D-84E43EC7D1C5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167938" name="Slide Number Placeholder 3"/>
          <p:cNvSpPr txBox="1">
            <a:spLocks noGrp="1"/>
          </p:cNvSpPr>
          <p:nvPr/>
        </p:nvSpPr>
        <p:spPr bwMode="auto">
          <a:xfrm>
            <a:off x="7572375" y="62547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45D490D-7006-4557-A940-790157147117}" type="slidenum">
              <a:rPr lang="en-GB" sz="1200"/>
              <a:pPr algn="r"/>
              <a:t>15</a:t>
            </a:fld>
            <a:endParaRPr lang="en-GB" sz="1200" dirty="0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9375"/>
            <a:ext cx="6267450" cy="1223963"/>
          </a:xfrm>
          <a:ln/>
        </p:spPr>
        <p:txBody>
          <a:bodyPr/>
          <a:lstStyle/>
          <a:p>
            <a:r>
              <a:rPr lang="en-GB" dirty="0" smtClean="0"/>
              <a:t>WRN Partner Institutions</a:t>
            </a:r>
            <a:endParaRPr lang="en-GB" dirty="0"/>
          </a:p>
        </p:txBody>
      </p:sp>
      <p:sp>
        <p:nvSpPr>
          <p:cNvPr id="167940" name="Rectangle 6"/>
          <p:cNvSpPr>
            <a:spLocks noChangeArrowheads="1"/>
          </p:cNvSpPr>
          <p:nvPr/>
        </p:nvSpPr>
        <p:spPr bwMode="auto">
          <a:xfrm>
            <a:off x="0" y="1500188"/>
            <a:ext cx="8763000" cy="45720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en-GB" dirty="0">
              <a:solidFill>
                <a:srgbClr val="161D4E"/>
              </a:solidFill>
              <a:cs typeface="Arial" charset="0"/>
            </a:endParaRPr>
          </a:p>
        </p:txBody>
      </p:sp>
      <p:pic>
        <p:nvPicPr>
          <p:cNvPr id="16794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66988"/>
            <a:ext cx="10731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2414588"/>
            <a:ext cx="982663" cy="401637"/>
            <a:chOff x="2623" y="1581"/>
            <a:chExt cx="763" cy="347"/>
          </a:xfrm>
        </p:grpSpPr>
        <p:pic>
          <p:nvPicPr>
            <p:cNvPr id="16794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3" y="1581"/>
              <a:ext cx="763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44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23" y="1581"/>
              <a:ext cx="763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794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730464"/>
            <a:ext cx="1295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881188"/>
            <a:ext cx="1058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" y="3100388"/>
            <a:ext cx="914400" cy="457200"/>
            <a:chOff x="315" y="2114"/>
            <a:chExt cx="976" cy="413"/>
          </a:xfrm>
        </p:grpSpPr>
        <p:pic>
          <p:nvPicPr>
            <p:cNvPr id="167948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5" y="2114"/>
              <a:ext cx="976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49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5" y="2114"/>
              <a:ext cx="976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2566988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1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2566988"/>
            <a:ext cx="838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562600" y="2414588"/>
            <a:ext cx="1176338" cy="271462"/>
            <a:chOff x="1386" y="2155"/>
            <a:chExt cx="981" cy="286"/>
          </a:xfrm>
        </p:grpSpPr>
        <p:pic>
          <p:nvPicPr>
            <p:cNvPr id="167953" name="Picture 2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86" y="2155"/>
              <a:ext cx="98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54" name="Picture 2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86" y="2155"/>
              <a:ext cx="98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7955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2413" y="4133850"/>
            <a:ext cx="609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251200" y="4691063"/>
            <a:ext cx="1200150" cy="320675"/>
            <a:chOff x="328" y="2648"/>
            <a:chExt cx="852" cy="260"/>
          </a:xfrm>
        </p:grpSpPr>
        <p:pic>
          <p:nvPicPr>
            <p:cNvPr id="167957" name="Picture 2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8" y="2648"/>
              <a:ext cx="8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58" name="Picture 2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8" y="2648"/>
              <a:ext cx="8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7959" name="Picture 2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62100" y="4383088"/>
            <a:ext cx="91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0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2888" y="5237163"/>
            <a:ext cx="12636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1" name="Picture 2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95735" y="5823090"/>
            <a:ext cx="990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2" name="Picture 2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13329" y="5711843"/>
            <a:ext cx="9636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3" name="Picture 3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15200" y="2414588"/>
            <a:ext cx="7620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4" name="Picture 3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72139" y="6003959"/>
            <a:ext cx="838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5" name="Picture 3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71800" y="1957388"/>
            <a:ext cx="917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6" name="Picture 3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35575" y="5862638"/>
            <a:ext cx="512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7" name="Picture 3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21012" y="4935049"/>
            <a:ext cx="10699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8" name="Picture 3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76400" y="3557588"/>
            <a:ext cx="12954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9" name="Picture 36" descr="BGS Logo superimposed on photographic banne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715000" y="1728788"/>
            <a:ext cx="1295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0" name="Picture 37" descr="Fluvius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371600" y="3024188"/>
            <a:ext cx="17526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1" name="Picture 38" descr="bbklogo">
            <a:hlinkClick r:id="rId29" tooltip="Link to Birkbeck, University of London website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057400" y="1728788"/>
            <a:ext cx="914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2" name="Picture 3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810797" y="5097498"/>
            <a:ext cx="1524000" cy="39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7973" name="Picture 40" descr="NCEO - National Centre for Earth Observation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825750" y="4217988"/>
            <a:ext cx="1606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4" name="Picture 41" descr="Ordnance Survey home page [logo]">
            <a:hlinkClick r:id="rId33" tooltip="Ordnance Survey home page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829300" y="4783138"/>
            <a:ext cx="1143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5" name="Picture 42" descr="Scripps Institution of Oceanography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395140" y="5755263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6" name="Picture 43" descr="Go to Met Office homepage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812088" y="3760788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7" name="Picture 44" descr="KIT-Homepage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419600" y="3557588"/>
            <a:ext cx="1066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8" name="Picture 45" descr="GFZ Potsdam">
            <a:hlinkClick r:id="rId40" tooltip="GFZ Potsdam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105525" y="3419475"/>
            <a:ext cx="6096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79" name="Picture 46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52400" y="1690688"/>
            <a:ext cx="1219200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7980" name="Picture 2" descr="newcastle university">
            <a:hlinkClick r:id="rId43"/>
          </p:cNvPr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235825" y="4452938"/>
            <a:ext cx="1143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81" name="Picture 37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162800" y="2963863"/>
            <a:ext cx="381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82" name="Picture 45" descr="The Geneva Association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181600" y="2871788"/>
            <a:ext cx="627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83" name="Picture 46" descr="index_02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939800" y="2058988"/>
            <a:ext cx="1306513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84" name="Picture 47" descr="bumaintitle-en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3276600" y="1576388"/>
            <a:ext cx="1752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85" name="Picture 48" descr="GFDL - Geophysical Fluid Dynamics Laboratory">
            <a:hlinkClick r:id="rId49"/>
          </p:cNvPr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019800" y="2795588"/>
            <a:ext cx="990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624388" y="4845050"/>
            <a:ext cx="1828800" cy="654050"/>
            <a:chOff x="2832" y="2832"/>
            <a:chExt cx="1152" cy="412"/>
          </a:xfrm>
        </p:grpSpPr>
        <p:pic>
          <p:nvPicPr>
            <p:cNvPr id="167987" name="Picture 50" descr="OU logo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2832" y="2832"/>
              <a:ext cx="384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988" name="Picture 51" descr="Welcome To OU image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2880" y="3120"/>
              <a:ext cx="110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7989" name="Picture 52" descr="barra_top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086475" y="3981450"/>
            <a:ext cx="1171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90" name="Picture 53" descr="Wharton University of Pennsylvania logo">
            <a:hlinkClick r:id="rId54"/>
          </p:cNvPr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6915936" y="5370547"/>
            <a:ext cx="1295400" cy="339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67991" name="Picture 54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28600" y="3709988"/>
            <a:ext cx="990600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7992" name="Picture 55" descr="gastatelogo">
            <a:hlinkClick r:id="rId57"/>
          </p:cNvPr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7761288" y="2924175"/>
            <a:ext cx="1143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67993" name="Picture 56" descr="new-ibhs-logo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3124200" y="3557588"/>
            <a:ext cx="9382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94" name="Picture 57" descr="The Florida State University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3276600" y="3000375"/>
            <a:ext cx="1752600" cy="314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67995" name="Picture 58" descr="UWI1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6009298" y="5531897"/>
            <a:ext cx="525463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96" name="Picture 59" descr="NESL_logo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3846513" y="5122863"/>
            <a:ext cx="5508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97" name="Picture 66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341313" y="4386263"/>
            <a:ext cx="993775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5/53/Gsulogo.jpg"/>
          <p:cNvPicPr>
            <a:picLocks noChangeAspect="1" noChangeArrowheads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405144" y="5951797"/>
            <a:ext cx="579595" cy="579595"/>
          </a:xfrm>
          <a:prstGeom prst="rect">
            <a:avLst/>
          </a:prstGeom>
          <a:noFill/>
        </p:spPr>
      </p:pic>
      <p:pic>
        <p:nvPicPr>
          <p:cNvPr id="2052" name="Picture 4" descr="File:IBM logo.svg">
            <a:hlinkClick r:id="rId66"/>
          </p:cNvPr>
          <p:cNvPicPr>
            <a:picLocks noChangeAspect="1" noChangeArrowheads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1433565" y="6152553"/>
            <a:ext cx="716783" cy="286713"/>
          </a:xfrm>
          <a:prstGeom prst="rect">
            <a:avLst/>
          </a:prstGeom>
          <a:noFill/>
        </p:spPr>
      </p:pic>
      <p:pic>
        <p:nvPicPr>
          <p:cNvPr id="2054" name="Picture 6" descr="File:New-esri-logo.jpg">
            <a:hlinkClick r:id="rId68"/>
          </p:cNvPr>
          <p:cNvPicPr>
            <a:picLocks noChangeAspect="1" noChangeArrowheads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3732789" y="6202299"/>
            <a:ext cx="879405" cy="393974"/>
          </a:xfrm>
          <a:prstGeom prst="rect">
            <a:avLst/>
          </a:prstGeom>
          <a:noFill/>
        </p:spPr>
      </p:pic>
      <p:pic>
        <p:nvPicPr>
          <p:cNvPr id="2056" name="Picture 8" descr="Intermap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7690234" y="2183137"/>
            <a:ext cx="1142267" cy="138625"/>
          </a:xfrm>
          <a:prstGeom prst="rect">
            <a:avLst/>
          </a:prstGeom>
          <a:noFill/>
        </p:spPr>
      </p:pic>
      <p:pic>
        <p:nvPicPr>
          <p:cNvPr id="2058" name="Picture 10" descr="http://awast.brgm.fr/Logos/LogoBRGM.gif">
            <a:hlinkClick r:id="rId72"/>
          </p:cNvPr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6822831" y="6049108"/>
            <a:ext cx="970444" cy="3568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Hubs: Products and Services</a:t>
            </a:r>
          </a:p>
        </p:txBody>
      </p:sp>
      <p:sp>
        <p:nvSpPr>
          <p:cNvPr id="35842" name="Content Placeholder 5"/>
          <p:cNvSpPr>
            <a:spLocks noGrp="1"/>
          </p:cNvSpPr>
          <p:nvPr>
            <p:ph idx="1"/>
          </p:nvPr>
        </p:nvSpPr>
        <p:spPr>
          <a:xfrm>
            <a:off x="152400" y="1566863"/>
            <a:ext cx="6276975" cy="4529137"/>
          </a:xfrm>
        </p:spPr>
        <p:txBody>
          <a:bodyPr/>
          <a:lstStyle/>
          <a:p>
            <a:pPr marL="457200" indent="-457200" eaLnBrk="1" hangingPunct="1">
              <a:buFont typeface="Symbol" pitchFamily="18" charset="2"/>
              <a:buNone/>
            </a:pPr>
            <a:r>
              <a:rPr lang="en-GB" sz="2200" b="1" dirty="0" smtClean="0"/>
              <a:t>WRN Hubs:</a:t>
            </a:r>
            <a:r>
              <a:rPr lang="en-GB" sz="2200" dirty="0" smtClean="0"/>
              <a:t> </a:t>
            </a:r>
          </a:p>
          <a:p>
            <a:pPr marL="968375" lvl="1" indent="-457200" eaLnBrk="1" hangingPunct="1"/>
            <a:r>
              <a:rPr lang="en-GB" sz="2000" i="1" dirty="0" smtClean="0"/>
              <a:t>Climate Risk Hub (CRH), </a:t>
            </a:r>
          </a:p>
          <a:p>
            <a:pPr marL="968375" lvl="1" indent="-457200" eaLnBrk="1" hangingPunct="1"/>
            <a:r>
              <a:rPr lang="en-GB" sz="2000" i="1" dirty="0" smtClean="0"/>
              <a:t>Earthquake Risk Hub (ERH), </a:t>
            </a:r>
          </a:p>
          <a:p>
            <a:pPr marL="968375" lvl="1" indent="-457200" eaLnBrk="1" hangingPunct="1"/>
            <a:r>
              <a:rPr lang="en-GB" sz="2000" i="1" dirty="0" smtClean="0"/>
              <a:t>Hydro Risk Hub (HRH), </a:t>
            </a:r>
          </a:p>
          <a:p>
            <a:pPr marL="968375" lvl="1" indent="-457200" eaLnBrk="1" hangingPunct="1"/>
            <a:r>
              <a:rPr lang="en-GB" sz="2000" i="1" dirty="0" smtClean="0"/>
              <a:t>Impact Risk Hub (IRH), </a:t>
            </a:r>
          </a:p>
          <a:p>
            <a:pPr marL="968375" lvl="1" indent="-457200" eaLnBrk="1" hangingPunct="1"/>
            <a:r>
              <a:rPr lang="en-GB" sz="2000" i="1" dirty="0" smtClean="0"/>
              <a:t>Financial Risk Hub (FRH), </a:t>
            </a:r>
          </a:p>
          <a:p>
            <a:pPr marL="968375" lvl="1" indent="-457200" eaLnBrk="1" hangingPunct="1"/>
            <a:r>
              <a:rPr lang="en-GB" sz="2000" i="1" dirty="0" smtClean="0"/>
              <a:t>Geospatial, Platforms &amp; Service Hub,</a:t>
            </a:r>
          </a:p>
          <a:p>
            <a:pPr marL="968375" lvl="1" indent="-457200" eaLnBrk="1" hangingPunct="1">
              <a:buFont typeface="Arial" charset="0"/>
              <a:buNone/>
            </a:pPr>
            <a:r>
              <a:rPr lang="en-GB" sz="2000" i="1" dirty="0" smtClean="0"/>
              <a:t>	</a:t>
            </a:r>
          </a:p>
          <a:p>
            <a:pPr marL="968375" lvl="1" indent="-457200" eaLnBrk="1" hangingPunct="1">
              <a:buFont typeface="Arial" charset="0"/>
              <a:buNone/>
            </a:pPr>
            <a:r>
              <a:rPr lang="en-GB" sz="2000" i="1" dirty="0" smtClean="0"/>
              <a:t>PD: Internal Translation!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6150" y="1508125"/>
            <a:ext cx="288448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0"/>
          <p:cNvGrpSpPr>
            <a:grpSpLocks/>
          </p:cNvGrpSpPr>
          <p:nvPr/>
        </p:nvGrpSpPr>
        <p:grpSpPr bwMode="auto">
          <a:xfrm>
            <a:off x="6897688" y="4803775"/>
            <a:ext cx="1847850" cy="1830388"/>
            <a:chOff x="5846324" y="5064867"/>
            <a:chExt cx="2852666" cy="2824264"/>
          </a:xfrm>
        </p:grpSpPr>
        <p:grpSp>
          <p:nvGrpSpPr>
            <p:cNvPr id="3" name="Group 121"/>
            <p:cNvGrpSpPr>
              <a:grpSpLocks/>
            </p:cNvGrpSpPr>
            <p:nvPr/>
          </p:nvGrpSpPr>
          <p:grpSpPr bwMode="auto">
            <a:xfrm>
              <a:off x="6070059" y="5330757"/>
              <a:ext cx="2409217" cy="2302214"/>
              <a:chOff x="5875506" y="4763312"/>
              <a:chExt cx="3090154" cy="316148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062798" y="5992591"/>
                <a:ext cx="864441" cy="86448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78908" y="5195387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43742" y="7496182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3663" y="4879196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874585" y="6090141"/>
                <a:ext cx="506091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273015" y="4764829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248653" y="7240538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433328" y="5982501"/>
                <a:ext cx="506091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458476" y="6991622"/>
                <a:ext cx="506091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28" name="Straight Connector 27"/>
              <p:cNvCxnSpPr>
                <a:stCxn id="18" idx="0"/>
                <a:endCxn id="21" idx="2"/>
              </p:cNvCxnSpPr>
              <p:nvPr/>
            </p:nvCxnSpPr>
            <p:spPr>
              <a:xfrm rot="16200000" flipV="1">
                <a:off x="7081191" y="5580335"/>
                <a:ext cx="686202" cy="1383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8" idx="7"/>
                <a:endCxn id="23" idx="2"/>
              </p:cNvCxnSpPr>
              <p:nvPr/>
            </p:nvCxnSpPr>
            <p:spPr>
              <a:xfrm rot="5400000" flipH="1" flipV="1">
                <a:off x="7700371" y="5293153"/>
                <a:ext cx="928391" cy="7261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8" idx="6"/>
                <a:endCxn id="25" idx="1"/>
              </p:cNvCxnSpPr>
              <p:nvPr/>
            </p:nvCxnSpPr>
            <p:spPr>
              <a:xfrm flipV="1">
                <a:off x="7927239" y="6197780"/>
                <a:ext cx="506089" cy="2287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8" idx="5"/>
                <a:endCxn id="26" idx="1"/>
              </p:cNvCxnSpPr>
              <p:nvPr/>
            </p:nvCxnSpPr>
            <p:spPr>
              <a:xfrm rot="16200000" flipH="1">
                <a:off x="7892846" y="6637906"/>
                <a:ext cx="474286" cy="6569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8" idx="4"/>
                <a:endCxn id="20" idx="0"/>
              </p:cNvCxnSpPr>
              <p:nvPr/>
            </p:nvCxnSpPr>
            <p:spPr>
              <a:xfrm rot="16200000" flipH="1">
                <a:off x="7326347" y="7024172"/>
                <a:ext cx="639110" cy="3049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8" idx="3"/>
                <a:endCxn id="24" idx="0"/>
              </p:cNvCxnSpPr>
              <p:nvPr/>
            </p:nvCxnSpPr>
            <p:spPr>
              <a:xfrm rot="5400000">
                <a:off x="6588687" y="6640690"/>
                <a:ext cx="511288" cy="6884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2" idx="3"/>
                <a:endCxn id="18" idx="2"/>
              </p:cNvCxnSpPr>
              <p:nvPr/>
            </p:nvCxnSpPr>
            <p:spPr>
              <a:xfrm>
                <a:off x="6380677" y="6302055"/>
                <a:ext cx="682121" cy="124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9" idx="3"/>
                <a:endCxn id="18" idx="1"/>
              </p:cNvCxnSpPr>
              <p:nvPr/>
            </p:nvCxnSpPr>
            <p:spPr>
              <a:xfrm>
                <a:off x="6584998" y="5410666"/>
                <a:ext cx="603536" cy="709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1" idx="1"/>
                <a:endCxn id="19" idx="3"/>
              </p:cNvCxnSpPr>
              <p:nvPr/>
            </p:nvCxnSpPr>
            <p:spPr>
              <a:xfrm rot="10800000" flipV="1">
                <a:off x="6584998" y="5091110"/>
                <a:ext cx="518665" cy="3195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1" idx="2"/>
                <a:endCxn id="22" idx="0"/>
              </p:cNvCxnSpPr>
              <p:nvPr/>
            </p:nvCxnSpPr>
            <p:spPr>
              <a:xfrm rot="5400000">
                <a:off x="6348723" y="5083725"/>
                <a:ext cx="783751" cy="12290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23" idx="1"/>
              </p:cNvCxnSpPr>
              <p:nvPr/>
            </p:nvCxnSpPr>
            <p:spPr>
              <a:xfrm flipV="1">
                <a:off x="7644331" y="4980108"/>
                <a:ext cx="628684" cy="107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1" idx="2"/>
                <a:endCxn id="26" idx="0"/>
              </p:cNvCxnSpPr>
              <p:nvPr/>
            </p:nvCxnSpPr>
            <p:spPr>
              <a:xfrm rot="16200000" flipH="1">
                <a:off x="7191499" y="5470027"/>
                <a:ext cx="1685232" cy="13579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endCxn id="25" idx="0"/>
              </p:cNvCxnSpPr>
              <p:nvPr/>
            </p:nvCxnSpPr>
            <p:spPr>
              <a:xfrm>
                <a:off x="7634900" y="5077655"/>
                <a:ext cx="1049902" cy="904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21" idx="2"/>
                <a:endCxn id="20" idx="0"/>
              </p:cNvCxnSpPr>
              <p:nvPr/>
            </p:nvCxnSpPr>
            <p:spPr>
              <a:xfrm rot="16200000" flipH="1">
                <a:off x="6481851" y="6179675"/>
                <a:ext cx="2189792" cy="4432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21" idx="1"/>
                <a:endCxn id="24" idx="0"/>
              </p:cNvCxnSpPr>
              <p:nvPr/>
            </p:nvCxnSpPr>
            <p:spPr>
              <a:xfrm rot="10800000" flipV="1">
                <a:off x="6500127" y="5091110"/>
                <a:ext cx="603536" cy="21494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19" idx="2"/>
                <a:endCxn id="22" idx="0"/>
              </p:cNvCxnSpPr>
              <p:nvPr/>
            </p:nvCxnSpPr>
            <p:spPr>
              <a:xfrm rot="5400000">
                <a:off x="5994439" y="5754200"/>
                <a:ext cx="467560" cy="2043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19" idx="2"/>
                <a:endCxn id="24" idx="0"/>
              </p:cNvCxnSpPr>
              <p:nvPr/>
            </p:nvCxnSpPr>
            <p:spPr>
              <a:xfrm rot="16200000" flipH="1">
                <a:off x="5606277" y="6346686"/>
                <a:ext cx="1617957" cy="1697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19" idx="2"/>
                <a:endCxn id="20" idx="0"/>
              </p:cNvCxnSpPr>
              <p:nvPr/>
            </p:nvCxnSpPr>
            <p:spPr>
              <a:xfrm rot="16200000" flipH="1">
                <a:off x="6127569" y="5825393"/>
                <a:ext cx="1873601" cy="14679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endCxn id="26" idx="1"/>
              </p:cNvCxnSpPr>
              <p:nvPr/>
            </p:nvCxnSpPr>
            <p:spPr>
              <a:xfrm>
                <a:off x="6641579" y="5410666"/>
                <a:ext cx="1816896" cy="17928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19" idx="3"/>
                <a:endCxn id="25" idx="1"/>
              </p:cNvCxnSpPr>
              <p:nvPr/>
            </p:nvCxnSpPr>
            <p:spPr>
              <a:xfrm>
                <a:off x="6584998" y="5410666"/>
                <a:ext cx="1848330" cy="787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19" idx="0"/>
                <a:endCxn id="21" idx="1"/>
              </p:cNvCxnSpPr>
              <p:nvPr/>
            </p:nvCxnSpPr>
            <p:spPr>
              <a:xfrm rot="5400000" flipH="1" flipV="1">
                <a:off x="6664884" y="4756608"/>
                <a:ext cx="104277" cy="7732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19" idx="3"/>
                <a:endCxn id="23" idx="1"/>
              </p:cNvCxnSpPr>
              <p:nvPr/>
            </p:nvCxnSpPr>
            <p:spPr>
              <a:xfrm flipV="1">
                <a:off x="6584998" y="4980108"/>
                <a:ext cx="1688017" cy="4305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22" idx="0"/>
                <a:endCxn id="23" idx="2"/>
              </p:cNvCxnSpPr>
              <p:nvPr/>
            </p:nvCxnSpPr>
            <p:spPr>
              <a:xfrm rot="5400000" flipH="1" flipV="1">
                <a:off x="6877785" y="4440297"/>
                <a:ext cx="898118" cy="2401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22" idx="2"/>
                <a:endCxn id="24" idx="0"/>
              </p:cNvCxnSpPr>
              <p:nvPr/>
            </p:nvCxnSpPr>
            <p:spPr>
              <a:xfrm rot="16200000" flipH="1">
                <a:off x="5951491" y="6691902"/>
                <a:ext cx="723204" cy="3740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22" idx="2"/>
                <a:endCxn id="20" idx="1"/>
              </p:cNvCxnSpPr>
              <p:nvPr/>
            </p:nvCxnSpPr>
            <p:spPr>
              <a:xfrm rot="16200000" flipH="1">
                <a:off x="6239519" y="6403873"/>
                <a:ext cx="1190762" cy="14176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endCxn id="26" idx="1"/>
              </p:cNvCxnSpPr>
              <p:nvPr/>
            </p:nvCxnSpPr>
            <p:spPr>
              <a:xfrm>
                <a:off x="6437258" y="6342420"/>
                <a:ext cx="2021217" cy="8611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22" idx="3"/>
              </p:cNvCxnSpPr>
              <p:nvPr/>
            </p:nvCxnSpPr>
            <p:spPr>
              <a:xfrm flipV="1">
                <a:off x="6380677" y="6187688"/>
                <a:ext cx="2062083" cy="1143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endCxn id="22" idx="3"/>
              </p:cNvCxnSpPr>
              <p:nvPr/>
            </p:nvCxnSpPr>
            <p:spPr>
              <a:xfrm rot="10800000">
                <a:off x="6380677" y="6302055"/>
                <a:ext cx="56582" cy="100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24" idx="0"/>
                <a:endCxn id="20" idx="1"/>
              </p:cNvCxnSpPr>
              <p:nvPr/>
            </p:nvCxnSpPr>
            <p:spPr>
              <a:xfrm rot="16200000" flipH="1">
                <a:off x="6788155" y="6952509"/>
                <a:ext cx="467558" cy="10436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24" idx="2"/>
                <a:endCxn id="26" idx="1"/>
              </p:cNvCxnSpPr>
              <p:nvPr/>
            </p:nvCxnSpPr>
            <p:spPr>
              <a:xfrm rot="5400000" flipH="1" flipV="1">
                <a:off x="7247202" y="6456460"/>
                <a:ext cx="464195" cy="1958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24" idx="3"/>
                <a:endCxn id="25" idx="1"/>
              </p:cNvCxnSpPr>
              <p:nvPr/>
            </p:nvCxnSpPr>
            <p:spPr>
              <a:xfrm flipV="1">
                <a:off x="6754743" y="6197780"/>
                <a:ext cx="1678586" cy="1254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24" idx="3"/>
                <a:endCxn id="23" idx="2"/>
              </p:cNvCxnSpPr>
              <p:nvPr/>
            </p:nvCxnSpPr>
            <p:spPr>
              <a:xfrm flipV="1">
                <a:off x="6754743" y="5192022"/>
                <a:ext cx="1772888" cy="22604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20" idx="0"/>
                <a:endCxn id="23" idx="2"/>
              </p:cNvCxnSpPr>
              <p:nvPr/>
            </p:nvCxnSpPr>
            <p:spPr>
              <a:xfrm rot="5400000" flipH="1" flipV="1">
                <a:off x="7010915" y="5979465"/>
                <a:ext cx="2304159" cy="7292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20" idx="3"/>
                <a:endCxn id="26" idx="1"/>
              </p:cNvCxnSpPr>
              <p:nvPr/>
            </p:nvCxnSpPr>
            <p:spPr>
              <a:xfrm flipV="1">
                <a:off x="8049831" y="7203536"/>
                <a:ext cx="408644" cy="504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20" idx="3"/>
                <a:endCxn id="25" idx="2"/>
              </p:cNvCxnSpPr>
              <p:nvPr/>
            </p:nvCxnSpPr>
            <p:spPr>
              <a:xfrm flipV="1">
                <a:off x="8049831" y="6409694"/>
                <a:ext cx="634971" cy="12984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26" idx="0"/>
                <a:endCxn id="25" idx="2"/>
              </p:cNvCxnSpPr>
              <p:nvPr/>
            </p:nvCxnSpPr>
            <p:spPr>
              <a:xfrm rot="16200000" flipV="1">
                <a:off x="8407984" y="6686512"/>
                <a:ext cx="581927" cy="28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26" idx="0"/>
                <a:endCxn id="23" idx="2"/>
              </p:cNvCxnSpPr>
              <p:nvPr/>
            </p:nvCxnSpPr>
            <p:spPr>
              <a:xfrm rot="16200000" flipV="1">
                <a:off x="7720563" y="5999091"/>
                <a:ext cx="1799599" cy="185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22"/>
            <p:cNvGrpSpPr>
              <a:grpSpLocks/>
            </p:cNvGrpSpPr>
            <p:nvPr/>
          </p:nvGrpSpPr>
          <p:grpSpPr bwMode="auto">
            <a:xfrm>
              <a:off x="5988995" y="5369667"/>
              <a:ext cx="858496" cy="820367"/>
              <a:chOff x="5875506" y="4763312"/>
              <a:chExt cx="3090154" cy="3161489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7064499" y="5986379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076496" y="5193442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549682" y="7496734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108609" y="4872492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873606" y="6090219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281860" y="4759215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244107" y="7241865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440646" y="5976942"/>
                <a:ext cx="502826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467113" y="6986989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133" name="Straight Connector 132"/>
              <p:cNvCxnSpPr>
                <a:stCxn id="124" idx="0"/>
                <a:endCxn id="127" idx="2"/>
              </p:cNvCxnSpPr>
              <p:nvPr/>
            </p:nvCxnSpPr>
            <p:spPr>
              <a:xfrm rot="16200000" flipV="1">
                <a:off x="7081630" y="5571262"/>
                <a:ext cx="689097" cy="141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24" idx="7"/>
                <a:endCxn id="129" idx="2"/>
              </p:cNvCxnSpPr>
              <p:nvPr/>
            </p:nvCxnSpPr>
            <p:spPr>
              <a:xfrm rot="5400000" flipH="1" flipV="1">
                <a:off x="7699919" y="5289588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4" idx="6"/>
                <a:endCxn id="131" idx="1"/>
              </p:cNvCxnSpPr>
              <p:nvPr/>
            </p:nvCxnSpPr>
            <p:spPr>
              <a:xfrm flipV="1">
                <a:off x="7929002" y="6194053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4" idx="5"/>
                <a:endCxn id="132" idx="1"/>
              </p:cNvCxnSpPr>
              <p:nvPr/>
            </p:nvCxnSpPr>
            <p:spPr>
              <a:xfrm rot="16200000" flipH="1">
                <a:off x="7900314" y="6637307"/>
                <a:ext cx="471986" cy="6616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24" idx="4"/>
                <a:endCxn id="126" idx="0"/>
              </p:cNvCxnSpPr>
              <p:nvPr/>
            </p:nvCxnSpPr>
            <p:spPr>
              <a:xfrm rot="16200000" flipH="1">
                <a:off x="7325770" y="7025816"/>
                <a:ext cx="641901" cy="2999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24" idx="3"/>
                <a:endCxn id="130" idx="0"/>
              </p:cNvCxnSpPr>
              <p:nvPr/>
            </p:nvCxnSpPr>
            <p:spPr>
              <a:xfrm rot="5400000">
                <a:off x="6589090" y="6642955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8" idx="3"/>
                <a:endCxn id="124" idx="2"/>
              </p:cNvCxnSpPr>
              <p:nvPr/>
            </p:nvCxnSpPr>
            <p:spPr>
              <a:xfrm>
                <a:off x="6376426" y="6297893"/>
                <a:ext cx="688073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25" idx="3"/>
                <a:endCxn id="124" idx="1"/>
              </p:cNvCxnSpPr>
              <p:nvPr/>
            </p:nvCxnSpPr>
            <p:spPr>
              <a:xfrm>
                <a:off x="6588141" y="5401116"/>
                <a:ext cx="599859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27" idx="1"/>
                <a:endCxn id="125" idx="3"/>
              </p:cNvCxnSpPr>
              <p:nvPr/>
            </p:nvCxnSpPr>
            <p:spPr>
              <a:xfrm rot="10800000" flipV="1">
                <a:off x="6588141" y="5089608"/>
                <a:ext cx="520469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27" idx="2"/>
                <a:endCxn id="128" idx="0"/>
              </p:cNvCxnSpPr>
              <p:nvPr/>
            </p:nvCxnSpPr>
            <p:spPr>
              <a:xfrm rot="5400000">
                <a:off x="6346052" y="5080655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endCxn id="129" idx="1"/>
              </p:cNvCxnSpPr>
              <p:nvPr/>
            </p:nvCxnSpPr>
            <p:spPr>
              <a:xfrm flipV="1">
                <a:off x="7646715" y="4976332"/>
                <a:ext cx="635145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27" idx="2"/>
                <a:endCxn id="132" idx="0"/>
              </p:cNvCxnSpPr>
              <p:nvPr/>
            </p:nvCxnSpPr>
            <p:spPr>
              <a:xfrm rot="16200000" flipH="1">
                <a:off x="7190011" y="5462881"/>
                <a:ext cx="1689707" cy="1358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endCxn id="131" idx="0"/>
              </p:cNvCxnSpPr>
              <p:nvPr/>
            </p:nvCxnSpPr>
            <p:spPr>
              <a:xfrm>
                <a:off x="7637896" y="5070729"/>
                <a:ext cx="1049750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27" idx="2"/>
                <a:endCxn id="126" idx="0"/>
              </p:cNvCxnSpPr>
              <p:nvPr/>
            </p:nvCxnSpPr>
            <p:spPr>
              <a:xfrm rot="16200000" flipH="1">
                <a:off x="6476420" y="6176472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27" idx="1"/>
                <a:endCxn id="130" idx="0"/>
              </p:cNvCxnSpPr>
              <p:nvPr/>
            </p:nvCxnSpPr>
            <p:spPr>
              <a:xfrm rot="10800000" flipV="1">
                <a:off x="6499926" y="5089608"/>
                <a:ext cx="608683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25" idx="2"/>
                <a:endCxn id="128" idx="0"/>
              </p:cNvCxnSpPr>
              <p:nvPr/>
            </p:nvCxnSpPr>
            <p:spPr>
              <a:xfrm rot="5400000">
                <a:off x="5994880" y="5752778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25" idx="2"/>
                <a:endCxn id="130" idx="0"/>
              </p:cNvCxnSpPr>
              <p:nvPr/>
            </p:nvCxnSpPr>
            <p:spPr>
              <a:xfrm rot="16200000" flipH="1">
                <a:off x="5604308" y="6346246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25" idx="2"/>
                <a:endCxn id="126" idx="0"/>
              </p:cNvCxnSpPr>
              <p:nvPr/>
            </p:nvCxnSpPr>
            <p:spPr>
              <a:xfrm rot="16200000" flipH="1">
                <a:off x="6125254" y="5825300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endCxn id="132" idx="1"/>
              </p:cNvCxnSpPr>
              <p:nvPr/>
            </p:nvCxnSpPr>
            <p:spPr>
              <a:xfrm>
                <a:off x="6641069" y="5401116"/>
                <a:ext cx="1826044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25" idx="3"/>
                <a:endCxn id="131" idx="1"/>
              </p:cNvCxnSpPr>
              <p:nvPr/>
            </p:nvCxnSpPr>
            <p:spPr>
              <a:xfrm>
                <a:off x="6588141" y="5401116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25" idx="0"/>
                <a:endCxn id="127" idx="1"/>
              </p:cNvCxnSpPr>
              <p:nvPr/>
            </p:nvCxnSpPr>
            <p:spPr>
              <a:xfrm rot="5400000" flipH="1" flipV="1">
                <a:off x="6668548" y="4753381"/>
                <a:ext cx="103834" cy="776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25" idx="3"/>
                <a:endCxn id="129" idx="1"/>
              </p:cNvCxnSpPr>
              <p:nvPr/>
            </p:nvCxnSpPr>
            <p:spPr>
              <a:xfrm flipV="1">
                <a:off x="6588141" y="4976332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28" idx="0"/>
                <a:endCxn id="129" idx="2"/>
              </p:cNvCxnSpPr>
              <p:nvPr/>
            </p:nvCxnSpPr>
            <p:spPr>
              <a:xfrm rot="5400000" flipH="1" flipV="1">
                <a:off x="6876036" y="4437394"/>
                <a:ext cx="906213" cy="2399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28" idx="2"/>
                <a:endCxn id="130" idx="0"/>
              </p:cNvCxnSpPr>
              <p:nvPr/>
            </p:nvCxnSpPr>
            <p:spPr>
              <a:xfrm rot="16200000" flipH="1">
                <a:off x="5951248" y="6693180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28" idx="2"/>
                <a:endCxn id="126" idx="1"/>
              </p:cNvCxnSpPr>
              <p:nvPr/>
            </p:nvCxnSpPr>
            <p:spPr>
              <a:xfrm rot="16200000" flipH="1">
                <a:off x="6244848" y="6399580"/>
                <a:ext cx="1189405" cy="14202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endCxn id="132" idx="1"/>
              </p:cNvCxnSpPr>
              <p:nvPr/>
            </p:nvCxnSpPr>
            <p:spPr>
              <a:xfrm>
                <a:off x="6438179" y="6335651"/>
                <a:ext cx="2028934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28" idx="3"/>
              </p:cNvCxnSpPr>
              <p:nvPr/>
            </p:nvCxnSpPr>
            <p:spPr>
              <a:xfrm flipV="1">
                <a:off x="6376426" y="6184616"/>
                <a:ext cx="2073045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endCxn id="128" idx="3"/>
              </p:cNvCxnSpPr>
              <p:nvPr/>
            </p:nvCxnSpPr>
            <p:spPr>
              <a:xfrm rot="10800000">
                <a:off x="6376426" y="6297893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30" idx="0"/>
                <a:endCxn id="126" idx="1"/>
              </p:cNvCxnSpPr>
              <p:nvPr/>
            </p:nvCxnSpPr>
            <p:spPr>
              <a:xfrm rot="16200000" flipH="1">
                <a:off x="6793532" y="6948258"/>
                <a:ext cx="462543" cy="10497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30" idx="2"/>
                <a:endCxn id="132" idx="1"/>
              </p:cNvCxnSpPr>
              <p:nvPr/>
            </p:nvCxnSpPr>
            <p:spPr>
              <a:xfrm rot="5400000" flipH="1" flipV="1">
                <a:off x="7252248" y="6451784"/>
                <a:ext cx="462543" cy="19671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130" idx="3"/>
                <a:endCxn id="131" idx="1"/>
              </p:cNvCxnSpPr>
              <p:nvPr/>
            </p:nvCxnSpPr>
            <p:spPr>
              <a:xfrm flipV="1">
                <a:off x="6755751" y="6194053"/>
                <a:ext cx="1684895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30" idx="3"/>
                <a:endCxn id="129" idx="2"/>
              </p:cNvCxnSpPr>
              <p:nvPr/>
            </p:nvCxnSpPr>
            <p:spPr>
              <a:xfrm flipV="1">
                <a:off x="6755751" y="5184005"/>
                <a:ext cx="1773110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26" idx="0"/>
                <a:endCxn id="129" idx="2"/>
              </p:cNvCxnSpPr>
              <p:nvPr/>
            </p:nvCxnSpPr>
            <p:spPr>
              <a:xfrm rot="5400000" flipH="1" flipV="1">
                <a:off x="7006404" y="5974284"/>
                <a:ext cx="2312729" cy="7321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26" idx="3"/>
                <a:endCxn id="132" idx="1"/>
              </p:cNvCxnSpPr>
              <p:nvPr/>
            </p:nvCxnSpPr>
            <p:spPr>
              <a:xfrm flipV="1">
                <a:off x="8052502" y="7204106"/>
                <a:ext cx="414611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26" idx="3"/>
                <a:endCxn id="131" idx="2"/>
              </p:cNvCxnSpPr>
              <p:nvPr/>
            </p:nvCxnSpPr>
            <p:spPr>
              <a:xfrm flipV="1">
                <a:off x="8052502" y="6411169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32" idx="0"/>
                <a:endCxn id="131" idx="2"/>
              </p:cNvCxnSpPr>
              <p:nvPr/>
            </p:nvCxnSpPr>
            <p:spPr>
              <a:xfrm rot="16200000" flipV="1">
                <a:off x="8412970" y="6685846"/>
                <a:ext cx="575820" cy="26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32" idx="0"/>
                <a:endCxn id="129" idx="2"/>
              </p:cNvCxnSpPr>
              <p:nvPr/>
            </p:nvCxnSpPr>
            <p:spPr>
              <a:xfrm rot="16200000" flipV="1">
                <a:off x="7719995" y="5992871"/>
                <a:ext cx="1802984" cy="185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69"/>
            <p:cNvGrpSpPr>
              <a:grpSpLocks/>
            </p:cNvGrpSpPr>
            <p:nvPr/>
          </p:nvGrpSpPr>
          <p:grpSpPr bwMode="auto">
            <a:xfrm>
              <a:off x="7678366" y="5064867"/>
              <a:ext cx="858496" cy="820367"/>
              <a:chOff x="5875506" y="4763312"/>
              <a:chExt cx="3090154" cy="3161489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7061593" y="5990476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082409" y="5197539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6770" y="7500831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105697" y="4876589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879518" y="6094316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8278954" y="4763312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250019" y="7245962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8437740" y="5981039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8464201" y="6991086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180" name="Straight Connector 179"/>
              <p:cNvCxnSpPr>
                <a:stCxn id="171" idx="0"/>
                <a:endCxn id="174" idx="2"/>
              </p:cNvCxnSpPr>
              <p:nvPr/>
            </p:nvCxnSpPr>
            <p:spPr>
              <a:xfrm rot="16200000" flipV="1">
                <a:off x="7083131" y="5579771"/>
                <a:ext cx="689097" cy="13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171" idx="7"/>
                <a:endCxn id="176" idx="2"/>
              </p:cNvCxnSpPr>
              <p:nvPr/>
            </p:nvCxnSpPr>
            <p:spPr>
              <a:xfrm rot="5400000" flipH="1" flipV="1">
                <a:off x="7697013" y="5293685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>
                <a:stCxn id="171" idx="6"/>
                <a:endCxn id="178" idx="1"/>
              </p:cNvCxnSpPr>
              <p:nvPr/>
            </p:nvCxnSpPr>
            <p:spPr>
              <a:xfrm flipV="1">
                <a:off x="7926095" y="6198150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1" idx="5"/>
                <a:endCxn id="179" idx="1"/>
              </p:cNvCxnSpPr>
              <p:nvPr/>
            </p:nvCxnSpPr>
            <p:spPr>
              <a:xfrm rot="16200000" flipH="1">
                <a:off x="7897402" y="6641410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71" idx="4"/>
                <a:endCxn id="173" idx="0"/>
              </p:cNvCxnSpPr>
              <p:nvPr/>
            </p:nvCxnSpPr>
            <p:spPr>
              <a:xfrm rot="16200000" flipH="1">
                <a:off x="7327270" y="7025501"/>
                <a:ext cx="641901" cy="308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stCxn id="171" idx="3"/>
                <a:endCxn id="177" idx="0"/>
              </p:cNvCxnSpPr>
              <p:nvPr/>
            </p:nvCxnSpPr>
            <p:spPr>
              <a:xfrm rot="5400000">
                <a:off x="6595003" y="6647052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75" idx="3"/>
                <a:endCxn id="171" idx="2"/>
              </p:cNvCxnSpPr>
              <p:nvPr/>
            </p:nvCxnSpPr>
            <p:spPr>
              <a:xfrm>
                <a:off x="6382338" y="6301990"/>
                <a:ext cx="679255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72" idx="3"/>
                <a:endCxn id="171" idx="1"/>
              </p:cNvCxnSpPr>
              <p:nvPr/>
            </p:nvCxnSpPr>
            <p:spPr>
              <a:xfrm>
                <a:off x="6585234" y="5405213"/>
                <a:ext cx="608678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>
                <a:stCxn id="174" idx="1"/>
                <a:endCxn id="172" idx="3"/>
              </p:cNvCxnSpPr>
              <p:nvPr/>
            </p:nvCxnSpPr>
            <p:spPr>
              <a:xfrm rot="10800000" flipV="1">
                <a:off x="6585234" y="5093705"/>
                <a:ext cx="520463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74" idx="2"/>
                <a:endCxn id="175" idx="0"/>
              </p:cNvCxnSpPr>
              <p:nvPr/>
            </p:nvCxnSpPr>
            <p:spPr>
              <a:xfrm rot="5400000">
                <a:off x="6351964" y="5084752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endCxn id="176" idx="1"/>
              </p:cNvCxnSpPr>
              <p:nvPr/>
            </p:nvCxnSpPr>
            <p:spPr>
              <a:xfrm flipV="1">
                <a:off x="7652628" y="4980429"/>
                <a:ext cx="626326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74" idx="2"/>
                <a:endCxn id="179" idx="0"/>
              </p:cNvCxnSpPr>
              <p:nvPr/>
            </p:nvCxnSpPr>
            <p:spPr>
              <a:xfrm rot="16200000" flipH="1">
                <a:off x="7191511" y="5471390"/>
                <a:ext cx="1689707" cy="1349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endCxn id="178" idx="0"/>
              </p:cNvCxnSpPr>
              <p:nvPr/>
            </p:nvCxnSpPr>
            <p:spPr>
              <a:xfrm>
                <a:off x="7634985" y="5074826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74" idx="2"/>
                <a:endCxn id="173" idx="0"/>
              </p:cNvCxnSpPr>
              <p:nvPr/>
            </p:nvCxnSpPr>
            <p:spPr>
              <a:xfrm rot="16200000" flipH="1">
                <a:off x="6482333" y="6180569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74" idx="1"/>
                <a:endCxn id="177" idx="0"/>
              </p:cNvCxnSpPr>
              <p:nvPr/>
            </p:nvCxnSpPr>
            <p:spPr>
              <a:xfrm rot="10800000" flipV="1">
                <a:off x="6505838" y="5093705"/>
                <a:ext cx="599859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72" idx="2"/>
                <a:endCxn id="175" idx="0"/>
              </p:cNvCxnSpPr>
              <p:nvPr/>
            </p:nvCxnSpPr>
            <p:spPr>
              <a:xfrm rot="5400000">
                <a:off x="6000792" y="5756875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72" idx="2"/>
                <a:endCxn id="177" idx="0"/>
              </p:cNvCxnSpPr>
              <p:nvPr/>
            </p:nvCxnSpPr>
            <p:spPr>
              <a:xfrm rot="16200000" flipH="1">
                <a:off x="5610220" y="6350343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72" idx="2"/>
                <a:endCxn id="173" idx="0"/>
              </p:cNvCxnSpPr>
              <p:nvPr/>
            </p:nvCxnSpPr>
            <p:spPr>
              <a:xfrm rot="16200000" flipH="1">
                <a:off x="6131166" y="5829397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endCxn id="179" idx="1"/>
              </p:cNvCxnSpPr>
              <p:nvPr/>
            </p:nvCxnSpPr>
            <p:spPr>
              <a:xfrm>
                <a:off x="6646982" y="5405213"/>
                <a:ext cx="1817220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72" idx="3"/>
                <a:endCxn id="178" idx="1"/>
              </p:cNvCxnSpPr>
              <p:nvPr/>
            </p:nvCxnSpPr>
            <p:spPr>
              <a:xfrm>
                <a:off x="6585234" y="5405213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>
                <a:stCxn id="172" idx="0"/>
                <a:endCxn id="174" idx="1"/>
              </p:cNvCxnSpPr>
              <p:nvPr/>
            </p:nvCxnSpPr>
            <p:spPr>
              <a:xfrm rot="5400000" flipH="1" flipV="1">
                <a:off x="6670049" y="4761890"/>
                <a:ext cx="103834" cy="767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stCxn id="172" idx="3"/>
                <a:endCxn id="176" idx="1"/>
              </p:cNvCxnSpPr>
              <p:nvPr/>
            </p:nvCxnSpPr>
            <p:spPr>
              <a:xfrm flipV="1">
                <a:off x="6585234" y="4980429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175" idx="0"/>
                <a:endCxn id="176" idx="2"/>
              </p:cNvCxnSpPr>
              <p:nvPr/>
            </p:nvCxnSpPr>
            <p:spPr>
              <a:xfrm rot="5400000" flipH="1" flipV="1">
                <a:off x="6877542" y="4445898"/>
                <a:ext cx="906213" cy="23906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175" idx="2"/>
                <a:endCxn id="177" idx="0"/>
              </p:cNvCxnSpPr>
              <p:nvPr/>
            </p:nvCxnSpPr>
            <p:spPr>
              <a:xfrm rot="16200000" flipH="1">
                <a:off x="5957160" y="6697277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175" idx="2"/>
                <a:endCxn id="173" idx="1"/>
              </p:cNvCxnSpPr>
              <p:nvPr/>
            </p:nvCxnSpPr>
            <p:spPr>
              <a:xfrm rot="16200000" flipH="1">
                <a:off x="6246349" y="6408089"/>
                <a:ext cx="1189405" cy="1411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endCxn id="179" idx="1"/>
              </p:cNvCxnSpPr>
              <p:nvPr/>
            </p:nvCxnSpPr>
            <p:spPr>
              <a:xfrm>
                <a:off x="6444091" y="6339748"/>
                <a:ext cx="2020110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175" idx="3"/>
              </p:cNvCxnSpPr>
              <p:nvPr/>
            </p:nvCxnSpPr>
            <p:spPr>
              <a:xfrm flipV="1">
                <a:off x="6382338" y="6188713"/>
                <a:ext cx="2064220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endCxn id="175" idx="3"/>
              </p:cNvCxnSpPr>
              <p:nvPr/>
            </p:nvCxnSpPr>
            <p:spPr>
              <a:xfrm rot="10800000">
                <a:off x="6382338" y="6301990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177" idx="0"/>
                <a:endCxn id="173" idx="1"/>
              </p:cNvCxnSpPr>
              <p:nvPr/>
            </p:nvCxnSpPr>
            <p:spPr>
              <a:xfrm rot="16200000" flipH="1">
                <a:off x="6795033" y="6956768"/>
                <a:ext cx="462543" cy="1040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177" idx="2"/>
                <a:endCxn id="179" idx="1"/>
              </p:cNvCxnSpPr>
              <p:nvPr/>
            </p:nvCxnSpPr>
            <p:spPr>
              <a:xfrm rot="5400000" flipH="1" flipV="1">
                <a:off x="7253748" y="6460293"/>
                <a:ext cx="462543" cy="1958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177" idx="3"/>
                <a:endCxn id="178" idx="1"/>
              </p:cNvCxnSpPr>
              <p:nvPr/>
            </p:nvCxnSpPr>
            <p:spPr>
              <a:xfrm flipV="1">
                <a:off x="6761663" y="6198150"/>
                <a:ext cx="1676076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177" idx="3"/>
                <a:endCxn id="176" idx="2"/>
              </p:cNvCxnSpPr>
              <p:nvPr/>
            </p:nvCxnSpPr>
            <p:spPr>
              <a:xfrm flipV="1">
                <a:off x="6761663" y="5188102"/>
                <a:ext cx="1764291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173" idx="0"/>
                <a:endCxn id="176" idx="2"/>
              </p:cNvCxnSpPr>
              <p:nvPr/>
            </p:nvCxnSpPr>
            <p:spPr>
              <a:xfrm rot="5400000" flipH="1" flipV="1">
                <a:off x="7007910" y="5982787"/>
                <a:ext cx="23127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>
                <a:stCxn id="173" idx="3"/>
                <a:endCxn id="179" idx="1"/>
              </p:cNvCxnSpPr>
              <p:nvPr/>
            </p:nvCxnSpPr>
            <p:spPr>
              <a:xfrm flipV="1">
                <a:off x="8049596" y="7208203"/>
                <a:ext cx="414606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173" idx="3"/>
                <a:endCxn id="178" idx="2"/>
              </p:cNvCxnSpPr>
              <p:nvPr/>
            </p:nvCxnSpPr>
            <p:spPr>
              <a:xfrm flipV="1">
                <a:off x="8049596" y="6415266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>
                <a:stCxn id="179" idx="0"/>
                <a:endCxn id="178" idx="2"/>
              </p:cNvCxnSpPr>
              <p:nvPr/>
            </p:nvCxnSpPr>
            <p:spPr>
              <a:xfrm rot="16200000" flipV="1">
                <a:off x="8410058" y="6689948"/>
                <a:ext cx="575820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179" idx="0"/>
                <a:endCxn id="176" idx="2"/>
              </p:cNvCxnSpPr>
              <p:nvPr/>
            </p:nvCxnSpPr>
            <p:spPr>
              <a:xfrm rot="16200000" flipV="1">
                <a:off x="7717089" y="5996967"/>
                <a:ext cx="1802984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16"/>
            <p:cNvGrpSpPr>
              <a:grpSpLocks/>
            </p:cNvGrpSpPr>
            <p:nvPr/>
          </p:nvGrpSpPr>
          <p:grpSpPr bwMode="auto">
            <a:xfrm>
              <a:off x="7840494" y="6715326"/>
              <a:ext cx="858496" cy="820367"/>
              <a:chOff x="5875506" y="4763312"/>
              <a:chExt cx="3090154" cy="3161489"/>
            </a:xfrm>
          </p:grpSpPr>
          <p:sp>
            <p:nvSpPr>
              <p:cNvPr id="218" name="Oval 217"/>
              <p:cNvSpPr/>
              <p:nvPr/>
            </p:nvSpPr>
            <p:spPr>
              <a:xfrm>
                <a:off x="7060226" y="5992396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6081042" y="5199460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5403" y="7502752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104330" y="4878509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5878151" y="6096236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8277587" y="4765233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248652" y="7247882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8436373" y="5982960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8462834" y="6993007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227" name="Straight Connector 226"/>
              <p:cNvCxnSpPr>
                <a:stCxn id="218" idx="0"/>
                <a:endCxn id="221" idx="2"/>
              </p:cNvCxnSpPr>
              <p:nvPr/>
            </p:nvCxnSpPr>
            <p:spPr>
              <a:xfrm rot="16200000" flipV="1">
                <a:off x="7081764" y="5581692"/>
                <a:ext cx="689097" cy="13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>
                <a:stCxn id="218" idx="7"/>
                <a:endCxn id="223" idx="2"/>
              </p:cNvCxnSpPr>
              <p:nvPr/>
            </p:nvCxnSpPr>
            <p:spPr>
              <a:xfrm rot="5400000" flipH="1" flipV="1">
                <a:off x="7695646" y="5295605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18" idx="6"/>
                <a:endCxn id="225" idx="1"/>
              </p:cNvCxnSpPr>
              <p:nvPr/>
            </p:nvCxnSpPr>
            <p:spPr>
              <a:xfrm flipV="1">
                <a:off x="7924728" y="6200070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18" idx="5"/>
                <a:endCxn id="226" idx="1"/>
              </p:cNvCxnSpPr>
              <p:nvPr/>
            </p:nvCxnSpPr>
            <p:spPr>
              <a:xfrm rot="16200000" flipH="1">
                <a:off x="7896035" y="6643330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18" idx="4"/>
                <a:endCxn id="220" idx="0"/>
              </p:cNvCxnSpPr>
              <p:nvPr/>
            </p:nvCxnSpPr>
            <p:spPr>
              <a:xfrm rot="16200000" flipH="1">
                <a:off x="7325903" y="7027421"/>
                <a:ext cx="641901" cy="308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stCxn id="218" idx="3"/>
                <a:endCxn id="224" idx="0"/>
              </p:cNvCxnSpPr>
              <p:nvPr/>
            </p:nvCxnSpPr>
            <p:spPr>
              <a:xfrm rot="5400000">
                <a:off x="6593636" y="6648973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22" idx="3"/>
                <a:endCxn id="218" idx="2"/>
              </p:cNvCxnSpPr>
              <p:nvPr/>
            </p:nvCxnSpPr>
            <p:spPr>
              <a:xfrm>
                <a:off x="6380971" y="6303910"/>
                <a:ext cx="679255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stCxn id="219" idx="3"/>
                <a:endCxn id="218" idx="1"/>
              </p:cNvCxnSpPr>
              <p:nvPr/>
            </p:nvCxnSpPr>
            <p:spPr>
              <a:xfrm>
                <a:off x="6583867" y="5407134"/>
                <a:ext cx="608678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>
                <a:stCxn id="221" idx="1"/>
                <a:endCxn id="219" idx="3"/>
              </p:cNvCxnSpPr>
              <p:nvPr/>
            </p:nvCxnSpPr>
            <p:spPr>
              <a:xfrm rot="10800000" flipV="1">
                <a:off x="6583867" y="5095626"/>
                <a:ext cx="520463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21" idx="2"/>
                <a:endCxn id="222" idx="0"/>
              </p:cNvCxnSpPr>
              <p:nvPr/>
            </p:nvCxnSpPr>
            <p:spPr>
              <a:xfrm rot="5400000">
                <a:off x="6350597" y="5086673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>
                <a:endCxn id="223" idx="1"/>
              </p:cNvCxnSpPr>
              <p:nvPr/>
            </p:nvCxnSpPr>
            <p:spPr>
              <a:xfrm flipV="1">
                <a:off x="7651261" y="4982349"/>
                <a:ext cx="626326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21" idx="2"/>
                <a:endCxn id="226" idx="0"/>
              </p:cNvCxnSpPr>
              <p:nvPr/>
            </p:nvCxnSpPr>
            <p:spPr>
              <a:xfrm rot="16200000" flipH="1">
                <a:off x="7190144" y="5473310"/>
                <a:ext cx="1689707" cy="1349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endCxn id="225" idx="0"/>
              </p:cNvCxnSpPr>
              <p:nvPr/>
            </p:nvCxnSpPr>
            <p:spPr>
              <a:xfrm>
                <a:off x="7633618" y="5076746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>
                <a:stCxn id="221" idx="2"/>
                <a:endCxn id="220" idx="0"/>
              </p:cNvCxnSpPr>
              <p:nvPr/>
            </p:nvCxnSpPr>
            <p:spPr>
              <a:xfrm rot="16200000" flipH="1">
                <a:off x="6480966" y="6182489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stCxn id="221" idx="1"/>
                <a:endCxn id="224" idx="0"/>
              </p:cNvCxnSpPr>
              <p:nvPr/>
            </p:nvCxnSpPr>
            <p:spPr>
              <a:xfrm rot="10800000" flipV="1">
                <a:off x="6504472" y="5095626"/>
                <a:ext cx="599859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>
                <a:stCxn id="219" idx="2"/>
                <a:endCxn id="222" idx="0"/>
              </p:cNvCxnSpPr>
              <p:nvPr/>
            </p:nvCxnSpPr>
            <p:spPr>
              <a:xfrm rot="5400000">
                <a:off x="5999426" y="5758795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stCxn id="219" idx="2"/>
                <a:endCxn id="224" idx="0"/>
              </p:cNvCxnSpPr>
              <p:nvPr/>
            </p:nvCxnSpPr>
            <p:spPr>
              <a:xfrm rot="16200000" flipH="1">
                <a:off x="5608853" y="6352264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19" idx="2"/>
                <a:endCxn id="220" idx="0"/>
              </p:cNvCxnSpPr>
              <p:nvPr/>
            </p:nvCxnSpPr>
            <p:spPr>
              <a:xfrm rot="16200000" flipH="1">
                <a:off x="6129799" y="5831317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endCxn id="226" idx="1"/>
              </p:cNvCxnSpPr>
              <p:nvPr/>
            </p:nvCxnSpPr>
            <p:spPr>
              <a:xfrm>
                <a:off x="6645615" y="5407134"/>
                <a:ext cx="1817220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19" idx="3"/>
                <a:endCxn id="225" idx="1"/>
              </p:cNvCxnSpPr>
              <p:nvPr/>
            </p:nvCxnSpPr>
            <p:spPr>
              <a:xfrm>
                <a:off x="6583867" y="5407134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19" idx="0"/>
                <a:endCxn id="221" idx="1"/>
              </p:cNvCxnSpPr>
              <p:nvPr/>
            </p:nvCxnSpPr>
            <p:spPr>
              <a:xfrm rot="5400000" flipH="1" flipV="1">
                <a:off x="6668682" y="4763811"/>
                <a:ext cx="103834" cy="767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19" idx="3"/>
                <a:endCxn id="223" idx="1"/>
              </p:cNvCxnSpPr>
              <p:nvPr/>
            </p:nvCxnSpPr>
            <p:spPr>
              <a:xfrm flipV="1">
                <a:off x="6583867" y="4982349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>
                <a:stCxn id="222" idx="0"/>
                <a:endCxn id="223" idx="2"/>
              </p:cNvCxnSpPr>
              <p:nvPr/>
            </p:nvCxnSpPr>
            <p:spPr>
              <a:xfrm rot="5400000" flipH="1" flipV="1">
                <a:off x="6876175" y="4447818"/>
                <a:ext cx="906213" cy="23906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22" idx="2"/>
                <a:endCxn id="224" idx="0"/>
              </p:cNvCxnSpPr>
              <p:nvPr/>
            </p:nvCxnSpPr>
            <p:spPr>
              <a:xfrm rot="16200000" flipH="1">
                <a:off x="5955793" y="6699198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>
                <a:stCxn id="222" idx="2"/>
                <a:endCxn id="220" idx="1"/>
              </p:cNvCxnSpPr>
              <p:nvPr/>
            </p:nvCxnSpPr>
            <p:spPr>
              <a:xfrm rot="16200000" flipH="1">
                <a:off x="6244982" y="6410010"/>
                <a:ext cx="1189405" cy="1411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>
                <a:endCxn id="226" idx="1"/>
              </p:cNvCxnSpPr>
              <p:nvPr/>
            </p:nvCxnSpPr>
            <p:spPr>
              <a:xfrm>
                <a:off x="6442724" y="6341669"/>
                <a:ext cx="2020110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>
                <a:stCxn id="222" idx="3"/>
              </p:cNvCxnSpPr>
              <p:nvPr/>
            </p:nvCxnSpPr>
            <p:spPr>
              <a:xfrm flipV="1">
                <a:off x="6380971" y="6190634"/>
                <a:ext cx="2064220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endCxn id="222" idx="3"/>
              </p:cNvCxnSpPr>
              <p:nvPr/>
            </p:nvCxnSpPr>
            <p:spPr>
              <a:xfrm rot="10800000">
                <a:off x="6380971" y="6303910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224" idx="0"/>
                <a:endCxn id="220" idx="1"/>
              </p:cNvCxnSpPr>
              <p:nvPr/>
            </p:nvCxnSpPr>
            <p:spPr>
              <a:xfrm rot="16200000" flipH="1">
                <a:off x="6793666" y="6958688"/>
                <a:ext cx="462543" cy="1040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24" idx="2"/>
                <a:endCxn id="226" idx="1"/>
              </p:cNvCxnSpPr>
              <p:nvPr/>
            </p:nvCxnSpPr>
            <p:spPr>
              <a:xfrm rot="5400000" flipH="1" flipV="1">
                <a:off x="7252381" y="6462214"/>
                <a:ext cx="462543" cy="1958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24" idx="3"/>
                <a:endCxn id="225" idx="1"/>
              </p:cNvCxnSpPr>
              <p:nvPr/>
            </p:nvCxnSpPr>
            <p:spPr>
              <a:xfrm flipV="1">
                <a:off x="6760296" y="6200070"/>
                <a:ext cx="1676076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24" idx="3"/>
                <a:endCxn id="223" idx="2"/>
              </p:cNvCxnSpPr>
              <p:nvPr/>
            </p:nvCxnSpPr>
            <p:spPr>
              <a:xfrm flipV="1">
                <a:off x="6760296" y="5190023"/>
                <a:ext cx="1764291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20" idx="0"/>
                <a:endCxn id="223" idx="2"/>
              </p:cNvCxnSpPr>
              <p:nvPr/>
            </p:nvCxnSpPr>
            <p:spPr>
              <a:xfrm rot="5400000" flipH="1" flipV="1">
                <a:off x="7006543" y="5984708"/>
                <a:ext cx="23127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stCxn id="220" idx="3"/>
                <a:endCxn id="226" idx="1"/>
              </p:cNvCxnSpPr>
              <p:nvPr/>
            </p:nvCxnSpPr>
            <p:spPr>
              <a:xfrm flipV="1">
                <a:off x="8048229" y="7210123"/>
                <a:ext cx="414606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stCxn id="220" idx="3"/>
                <a:endCxn id="225" idx="2"/>
              </p:cNvCxnSpPr>
              <p:nvPr/>
            </p:nvCxnSpPr>
            <p:spPr>
              <a:xfrm flipV="1">
                <a:off x="8048229" y="6417187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26" idx="0"/>
                <a:endCxn id="225" idx="2"/>
              </p:cNvCxnSpPr>
              <p:nvPr/>
            </p:nvCxnSpPr>
            <p:spPr>
              <a:xfrm rot="16200000" flipV="1">
                <a:off x="8408691" y="6691869"/>
                <a:ext cx="575820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>
                <a:stCxn id="226" idx="0"/>
                <a:endCxn id="223" idx="2"/>
              </p:cNvCxnSpPr>
              <p:nvPr/>
            </p:nvCxnSpPr>
            <p:spPr>
              <a:xfrm rot="16200000" flipV="1">
                <a:off x="7715722" y="5998888"/>
                <a:ext cx="1802984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63"/>
            <p:cNvGrpSpPr>
              <a:grpSpLocks/>
            </p:cNvGrpSpPr>
            <p:nvPr/>
          </p:nvGrpSpPr>
          <p:grpSpPr bwMode="auto">
            <a:xfrm>
              <a:off x="6115456" y="6858000"/>
              <a:ext cx="858496" cy="820367"/>
              <a:chOff x="5875506" y="4763312"/>
              <a:chExt cx="3090154" cy="3161489"/>
            </a:xfrm>
          </p:grpSpPr>
          <p:sp>
            <p:nvSpPr>
              <p:cNvPr id="265" name="Oval 264"/>
              <p:cNvSpPr/>
              <p:nvPr/>
            </p:nvSpPr>
            <p:spPr>
              <a:xfrm>
                <a:off x="7059198" y="5990071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6080014" y="5197135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7544375" y="7500427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7103302" y="4876184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877123" y="6093911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8276559" y="4762908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6247624" y="7245557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8435345" y="5980635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8461806" y="6990682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274" name="Straight Connector 273"/>
              <p:cNvCxnSpPr>
                <a:stCxn id="265" idx="0"/>
                <a:endCxn id="268" idx="2"/>
              </p:cNvCxnSpPr>
              <p:nvPr/>
            </p:nvCxnSpPr>
            <p:spPr>
              <a:xfrm rot="16200000" flipV="1">
                <a:off x="7080736" y="5579367"/>
                <a:ext cx="689097" cy="13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>
                <a:stCxn id="265" idx="7"/>
                <a:endCxn id="270" idx="2"/>
              </p:cNvCxnSpPr>
              <p:nvPr/>
            </p:nvCxnSpPr>
            <p:spPr>
              <a:xfrm rot="5400000" flipH="1" flipV="1">
                <a:off x="7694618" y="5293280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>
                <a:stCxn id="265" idx="6"/>
                <a:endCxn id="272" idx="1"/>
              </p:cNvCxnSpPr>
              <p:nvPr/>
            </p:nvCxnSpPr>
            <p:spPr>
              <a:xfrm flipV="1">
                <a:off x="7923700" y="6197745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>
                <a:stCxn id="265" idx="5"/>
                <a:endCxn id="273" idx="1"/>
              </p:cNvCxnSpPr>
              <p:nvPr/>
            </p:nvCxnSpPr>
            <p:spPr>
              <a:xfrm rot="16200000" flipH="1">
                <a:off x="7895007" y="6641005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65" idx="4"/>
                <a:endCxn id="267" idx="0"/>
              </p:cNvCxnSpPr>
              <p:nvPr/>
            </p:nvCxnSpPr>
            <p:spPr>
              <a:xfrm rot="16200000" flipH="1">
                <a:off x="7324875" y="7025096"/>
                <a:ext cx="641901" cy="308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>
                <a:stCxn id="265" idx="3"/>
                <a:endCxn id="271" idx="0"/>
              </p:cNvCxnSpPr>
              <p:nvPr/>
            </p:nvCxnSpPr>
            <p:spPr>
              <a:xfrm rot="5400000">
                <a:off x="6592608" y="6646648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69" idx="3"/>
                <a:endCxn id="265" idx="2"/>
              </p:cNvCxnSpPr>
              <p:nvPr/>
            </p:nvCxnSpPr>
            <p:spPr>
              <a:xfrm>
                <a:off x="6379943" y="6301585"/>
                <a:ext cx="679255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66" idx="3"/>
                <a:endCxn id="265" idx="1"/>
              </p:cNvCxnSpPr>
              <p:nvPr/>
            </p:nvCxnSpPr>
            <p:spPr>
              <a:xfrm>
                <a:off x="6582839" y="5404809"/>
                <a:ext cx="608678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68" idx="1"/>
                <a:endCxn id="266" idx="3"/>
              </p:cNvCxnSpPr>
              <p:nvPr/>
            </p:nvCxnSpPr>
            <p:spPr>
              <a:xfrm rot="10800000" flipV="1">
                <a:off x="6582839" y="5093301"/>
                <a:ext cx="520463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68" idx="2"/>
                <a:endCxn id="269" idx="0"/>
              </p:cNvCxnSpPr>
              <p:nvPr/>
            </p:nvCxnSpPr>
            <p:spPr>
              <a:xfrm rot="5400000">
                <a:off x="6349569" y="5084348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endCxn id="270" idx="1"/>
              </p:cNvCxnSpPr>
              <p:nvPr/>
            </p:nvCxnSpPr>
            <p:spPr>
              <a:xfrm flipV="1">
                <a:off x="7650233" y="4980024"/>
                <a:ext cx="626326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>
                <a:stCxn id="268" idx="2"/>
                <a:endCxn id="273" idx="0"/>
              </p:cNvCxnSpPr>
              <p:nvPr/>
            </p:nvCxnSpPr>
            <p:spPr>
              <a:xfrm rot="16200000" flipH="1">
                <a:off x="7189116" y="5470985"/>
                <a:ext cx="1689707" cy="1349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>
                <a:endCxn id="272" idx="0"/>
              </p:cNvCxnSpPr>
              <p:nvPr/>
            </p:nvCxnSpPr>
            <p:spPr>
              <a:xfrm>
                <a:off x="7632590" y="5074421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stCxn id="268" idx="2"/>
                <a:endCxn id="267" idx="0"/>
              </p:cNvCxnSpPr>
              <p:nvPr/>
            </p:nvCxnSpPr>
            <p:spPr>
              <a:xfrm rot="16200000" flipH="1">
                <a:off x="6479938" y="6180164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>
                <a:stCxn id="268" idx="1"/>
                <a:endCxn id="271" idx="0"/>
              </p:cNvCxnSpPr>
              <p:nvPr/>
            </p:nvCxnSpPr>
            <p:spPr>
              <a:xfrm rot="10800000" flipV="1">
                <a:off x="6503444" y="5093301"/>
                <a:ext cx="599859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>
                <a:stCxn id="266" idx="2"/>
                <a:endCxn id="269" idx="0"/>
              </p:cNvCxnSpPr>
              <p:nvPr/>
            </p:nvCxnSpPr>
            <p:spPr>
              <a:xfrm rot="5400000">
                <a:off x="5998398" y="5756470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>
                <a:stCxn id="266" idx="2"/>
                <a:endCxn id="271" idx="0"/>
              </p:cNvCxnSpPr>
              <p:nvPr/>
            </p:nvCxnSpPr>
            <p:spPr>
              <a:xfrm rot="16200000" flipH="1">
                <a:off x="5607825" y="6349939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>
                <a:stCxn id="266" idx="2"/>
                <a:endCxn id="267" idx="0"/>
              </p:cNvCxnSpPr>
              <p:nvPr/>
            </p:nvCxnSpPr>
            <p:spPr>
              <a:xfrm rot="16200000" flipH="1">
                <a:off x="6128771" y="5828992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>
                <a:endCxn id="273" idx="1"/>
              </p:cNvCxnSpPr>
              <p:nvPr/>
            </p:nvCxnSpPr>
            <p:spPr>
              <a:xfrm>
                <a:off x="6644587" y="5404809"/>
                <a:ext cx="1817220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>
                <a:stCxn id="266" idx="3"/>
                <a:endCxn id="272" idx="1"/>
              </p:cNvCxnSpPr>
              <p:nvPr/>
            </p:nvCxnSpPr>
            <p:spPr>
              <a:xfrm>
                <a:off x="6582839" y="5404809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>
                <a:stCxn id="266" idx="0"/>
                <a:endCxn id="268" idx="1"/>
              </p:cNvCxnSpPr>
              <p:nvPr/>
            </p:nvCxnSpPr>
            <p:spPr>
              <a:xfrm rot="5400000" flipH="1" flipV="1">
                <a:off x="6667654" y="4761486"/>
                <a:ext cx="103834" cy="767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>
                <a:stCxn id="266" idx="3"/>
                <a:endCxn id="270" idx="1"/>
              </p:cNvCxnSpPr>
              <p:nvPr/>
            </p:nvCxnSpPr>
            <p:spPr>
              <a:xfrm flipV="1">
                <a:off x="6582839" y="4980024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>
                <a:stCxn id="269" idx="0"/>
                <a:endCxn id="270" idx="2"/>
              </p:cNvCxnSpPr>
              <p:nvPr/>
            </p:nvCxnSpPr>
            <p:spPr>
              <a:xfrm rot="5400000" flipH="1" flipV="1">
                <a:off x="6875147" y="4445493"/>
                <a:ext cx="906213" cy="23906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>
                <a:stCxn id="269" idx="2"/>
                <a:endCxn id="271" idx="0"/>
              </p:cNvCxnSpPr>
              <p:nvPr/>
            </p:nvCxnSpPr>
            <p:spPr>
              <a:xfrm rot="16200000" flipH="1">
                <a:off x="5954765" y="6696873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stCxn id="269" idx="2"/>
                <a:endCxn id="267" idx="1"/>
              </p:cNvCxnSpPr>
              <p:nvPr/>
            </p:nvCxnSpPr>
            <p:spPr>
              <a:xfrm rot="16200000" flipH="1">
                <a:off x="6243954" y="6407685"/>
                <a:ext cx="1189405" cy="1411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>
                <a:endCxn id="273" idx="1"/>
              </p:cNvCxnSpPr>
              <p:nvPr/>
            </p:nvCxnSpPr>
            <p:spPr>
              <a:xfrm>
                <a:off x="6441696" y="6339344"/>
                <a:ext cx="2020110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>
                <a:stCxn id="269" idx="3"/>
              </p:cNvCxnSpPr>
              <p:nvPr/>
            </p:nvCxnSpPr>
            <p:spPr>
              <a:xfrm flipV="1">
                <a:off x="6379943" y="6188309"/>
                <a:ext cx="2064220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>
                <a:endCxn id="269" idx="3"/>
              </p:cNvCxnSpPr>
              <p:nvPr/>
            </p:nvCxnSpPr>
            <p:spPr>
              <a:xfrm rot="10800000">
                <a:off x="6379943" y="6301585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>
                <a:stCxn id="271" idx="0"/>
                <a:endCxn id="267" idx="1"/>
              </p:cNvCxnSpPr>
              <p:nvPr/>
            </p:nvCxnSpPr>
            <p:spPr>
              <a:xfrm rot="16200000" flipH="1">
                <a:off x="6792638" y="6956363"/>
                <a:ext cx="462543" cy="1040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>
                <a:stCxn id="271" idx="2"/>
                <a:endCxn id="273" idx="1"/>
              </p:cNvCxnSpPr>
              <p:nvPr/>
            </p:nvCxnSpPr>
            <p:spPr>
              <a:xfrm rot="5400000" flipH="1" flipV="1">
                <a:off x="7251353" y="6459889"/>
                <a:ext cx="462543" cy="1958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>
                <a:stCxn id="271" idx="3"/>
                <a:endCxn id="272" idx="1"/>
              </p:cNvCxnSpPr>
              <p:nvPr/>
            </p:nvCxnSpPr>
            <p:spPr>
              <a:xfrm flipV="1">
                <a:off x="6759268" y="6197745"/>
                <a:ext cx="1676076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271" idx="3"/>
                <a:endCxn id="270" idx="2"/>
              </p:cNvCxnSpPr>
              <p:nvPr/>
            </p:nvCxnSpPr>
            <p:spPr>
              <a:xfrm flipV="1">
                <a:off x="6759268" y="5187698"/>
                <a:ext cx="1764291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>
                <a:stCxn id="267" idx="0"/>
                <a:endCxn id="270" idx="2"/>
              </p:cNvCxnSpPr>
              <p:nvPr/>
            </p:nvCxnSpPr>
            <p:spPr>
              <a:xfrm rot="5400000" flipH="1" flipV="1">
                <a:off x="7005515" y="5982383"/>
                <a:ext cx="23127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267" idx="3"/>
                <a:endCxn id="273" idx="1"/>
              </p:cNvCxnSpPr>
              <p:nvPr/>
            </p:nvCxnSpPr>
            <p:spPr>
              <a:xfrm flipV="1">
                <a:off x="8047201" y="7207798"/>
                <a:ext cx="414606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>
                <a:stCxn id="267" idx="3"/>
                <a:endCxn id="272" idx="2"/>
              </p:cNvCxnSpPr>
              <p:nvPr/>
            </p:nvCxnSpPr>
            <p:spPr>
              <a:xfrm flipV="1">
                <a:off x="8047201" y="6414862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>
                <a:stCxn id="273" idx="0"/>
                <a:endCxn id="272" idx="2"/>
              </p:cNvCxnSpPr>
              <p:nvPr/>
            </p:nvCxnSpPr>
            <p:spPr>
              <a:xfrm rot="16200000" flipV="1">
                <a:off x="8407663" y="6689544"/>
                <a:ext cx="575820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stCxn id="273" idx="0"/>
                <a:endCxn id="270" idx="2"/>
              </p:cNvCxnSpPr>
              <p:nvPr/>
            </p:nvCxnSpPr>
            <p:spPr>
              <a:xfrm rot="16200000" flipV="1">
                <a:off x="7714694" y="5996563"/>
                <a:ext cx="1802984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10"/>
            <p:cNvGrpSpPr>
              <a:grpSpLocks/>
            </p:cNvGrpSpPr>
            <p:nvPr/>
          </p:nvGrpSpPr>
          <p:grpSpPr bwMode="auto">
            <a:xfrm>
              <a:off x="7808069" y="5894960"/>
              <a:ext cx="858496" cy="820367"/>
              <a:chOff x="5875506" y="4763312"/>
              <a:chExt cx="3090154" cy="3161489"/>
            </a:xfrm>
          </p:grpSpPr>
          <p:sp>
            <p:nvSpPr>
              <p:cNvPr id="312" name="Oval 311"/>
              <p:cNvSpPr/>
              <p:nvPr/>
            </p:nvSpPr>
            <p:spPr>
              <a:xfrm>
                <a:off x="7062260" y="5991576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6074257" y="5198639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7547442" y="7501931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7106370" y="4877689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5871366" y="6095410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8279620" y="4764412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6241867" y="7247056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8438407" y="5982133"/>
                <a:ext cx="502826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8464874" y="6992186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321" name="Straight Connector 320"/>
              <p:cNvCxnSpPr>
                <a:stCxn id="312" idx="0"/>
                <a:endCxn id="315" idx="2"/>
              </p:cNvCxnSpPr>
              <p:nvPr/>
            </p:nvCxnSpPr>
            <p:spPr>
              <a:xfrm rot="16200000" flipV="1">
                <a:off x="7079391" y="5576453"/>
                <a:ext cx="689103" cy="141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312" idx="7"/>
                <a:endCxn id="317" idx="2"/>
              </p:cNvCxnSpPr>
              <p:nvPr/>
            </p:nvCxnSpPr>
            <p:spPr>
              <a:xfrm rot="5400000" flipH="1" flipV="1">
                <a:off x="7697674" y="5294785"/>
                <a:ext cx="934535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>
                <a:stCxn id="312" idx="6"/>
                <a:endCxn id="319" idx="1"/>
              </p:cNvCxnSpPr>
              <p:nvPr/>
            </p:nvCxnSpPr>
            <p:spPr>
              <a:xfrm flipV="1">
                <a:off x="7926762" y="6199250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>
                <a:stCxn id="312" idx="5"/>
                <a:endCxn id="320" idx="1"/>
              </p:cNvCxnSpPr>
              <p:nvPr/>
            </p:nvCxnSpPr>
            <p:spPr>
              <a:xfrm rot="16200000" flipH="1">
                <a:off x="7898075" y="6642498"/>
                <a:ext cx="471986" cy="6616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312" idx="4"/>
                <a:endCxn id="314" idx="0"/>
              </p:cNvCxnSpPr>
              <p:nvPr/>
            </p:nvCxnSpPr>
            <p:spPr>
              <a:xfrm rot="16200000" flipH="1">
                <a:off x="7323531" y="7031013"/>
                <a:ext cx="641901" cy="2999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>
                <a:stCxn id="312" idx="3"/>
                <a:endCxn id="318" idx="0"/>
              </p:cNvCxnSpPr>
              <p:nvPr/>
            </p:nvCxnSpPr>
            <p:spPr>
              <a:xfrm rot="5400000">
                <a:off x="6586851" y="6648147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>
                <a:stCxn id="316" idx="3"/>
                <a:endCxn id="312" idx="2"/>
              </p:cNvCxnSpPr>
              <p:nvPr/>
            </p:nvCxnSpPr>
            <p:spPr>
              <a:xfrm>
                <a:off x="6374186" y="6303084"/>
                <a:ext cx="688073" cy="122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>
                <a:stCxn id="313" idx="3"/>
                <a:endCxn id="312" idx="1"/>
              </p:cNvCxnSpPr>
              <p:nvPr/>
            </p:nvCxnSpPr>
            <p:spPr>
              <a:xfrm>
                <a:off x="6585901" y="5406313"/>
                <a:ext cx="599859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315" idx="1"/>
                <a:endCxn id="313" idx="3"/>
              </p:cNvCxnSpPr>
              <p:nvPr/>
            </p:nvCxnSpPr>
            <p:spPr>
              <a:xfrm rot="10800000" flipV="1">
                <a:off x="6585901" y="5094799"/>
                <a:ext cx="520469" cy="3115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>
                <a:stCxn id="315" idx="2"/>
                <a:endCxn id="316" idx="0"/>
              </p:cNvCxnSpPr>
              <p:nvPr/>
            </p:nvCxnSpPr>
            <p:spPr>
              <a:xfrm rot="5400000">
                <a:off x="6343812" y="5085846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>
                <a:endCxn id="317" idx="1"/>
              </p:cNvCxnSpPr>
              <p:nvPr/>
            </p:nvCxnSpPr>
            <p:spPr>
              <a:xfrm flipV="1">
                <a:off x="7644476" y="4981523"/>
                <a:ext cx="635145" cy="1038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>
                <a:stCxn id="315" idx="2"/>
                <a:endCxn id="320" idx="0"/>
              </p:cNvCxnSpPr>
              <p:nvPr/>
            </p:nvCxnSpPr>
            <p:spPr>
              <a:xfrm rot="16200000" flipH="1">
                <a:off x="7187766" y="5468078"/>
                <a:ext cx="1689713" cy="1358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>
                <a:endCxn id="319" idx="0"/>
              </p:cNvCxnSpPr>
              <p:nvPr/>
            </p:nvCxnSpPr>
            <p:spPr>
              <a:xfrm>
                <a:off x="7635657" y="5075920"/>
                <a:ext cx="1049750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>
                <a:stCxn id="315" idx="2"/>
                <a:endCxn id="314" idx="0"/>
              </p:cNvCxnSpPr>
              <p:nvPr/>
            </p:nvCxnSpPr>
            <p:spPr>
              <a:xfrm rot="16200000" flipH="1">
                <a:off x="6474181" y="6181663"/>
                <a:ext cx="2199458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>
                <a:stCxn id="315" idx="1"/>
                <a:endCxn id="318" idx="0"/>
              </p:cNvCxnSpPr>
              <p:nvPr/>
            </p:nvCxnSpPr>
            <p:spPr>
              <a:xfrm rot="10800000" flipV="1">
                <a:off x="6497687" y="5094799"/>
                <a:ext cx="608683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>
                <a:stCxn id="313" idx="2"/>
                <a:endCxn id="316" idx="0"/>
              </p:cNvCxnSpPr>
              <p:nvPr/>
            </p:nvCxnSpPr>
            <p:spPr>
              <a:xfrm rot="5400000">
                <a:off x="5992641" y="5757969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>
                <a:stCxn id="313" idx="2"/>
                <a:endCxn id="318" idx="0"/>
              </p:cNvCxnSpPr>
              <p:nvPr/>
            </p:nvCxnSpPr>
            <p:spPr>
              <a:xfrm rot="16200000" flipH="1">
                <a:off x="5602068" y="6351437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>
                <a:stCxn id="313" idx="2"/>
                <a:endCxn id="314" idx="0"/>
              </p:cNvCxnSpPr>
              <p:nvPr/>
            </p:nvCxnSpPr>
            <p:spPr>
              <a:xfrm rot="16200000" flipH="1">
                <a:off x="6123009" y="5830497"/>
                <a:ext cx="1878507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endCxn id="320" idx="1"/>
              </p:cNvCxnSpPr>
              <p:nvPr/>
            </p:nvCxnSpPr>
            <p:spPr>
              <a:xfrm>
                <a:off x="6638830" y="5406313"/>
                <a:ext cx="1826044" cy="18029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13" idx="3"/>
                <a:endCxn id="319" idx="1"/>
              </p:cNvCxnSpPr>
              <p:nvPr/>
            </p:nvCxnSpPr>
            <p:spPr>
              <a:xfrm>
                <a:off x="6585901" y="5406313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>
                <a:stCxn id="313" idx="0"/>
                <a:endCxn id="315" idx="1"/>
              </p:cNvCxnSpPr>
              <p:nvPr/>
            </p:nvCxnSpPr>
            <p:spPr>
              <a:xfrm rot="5400000" flipH="1" flipV="1">
                <a:off x="6666303" y="4758578"/>
                <a:ext cx="103840" cy="776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>
                <a:stCxn id="313" idx="3"/>
                <a:endCxn id="317" idx="1"/>
              </p:cNvCxnSpPr>
              <p:nvPr/>
            </p:nvCxnSpPr>
            <p:spPr>
              <a:xfrm flipV="1">
                <a:off x="6585901" y="4981523"/>
                <a:ext cx="1693719" cy="4247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stCxn id="316" idx="0"/>
                <a:endCxn id="317" idx="2"/>
              </p:cNvCxnSpPr>
              <p:nvPr/>
            </p:nvCxnSpPr>
            <p:spPr>
              <a:xfrm rot="5400000" flipH="1" flipV="1">
                <a:off x="6873797" y="4442585"/>
                <a:ext cx="906213" cy="2399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>
                <a:stCxn id="316" idx="2"/>
                <a:endCxn id="318" idx="0"/>
              </p:cNvCxnSpPr>
              <p:nvPr/>
            </p:nvCxnSpPr>
            <p:spPr>
              <a:xfrm rot="16200000" flipH="1">
                <a:off x="5949008" y="6698377"/>
                <a:ext cx="726856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16" idx="2"/>
                <a:endCxn id="314" idx="1"/>
              </p:cNvCxnSpPr>
              <p:nvPr/>
            </p:nvCxnSpPr>
            <p:spPr>
              <a:xfrm rot="16200000" flipH="1">
                <a:off x="6242609" y="6404777"/>
                <a:ext cx="1189405" cy="14202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endCxn id="320" idx="1"/>
              </p:cNvCxnSpPr>
              <p:nvPr/>
            </p:nvCxnSpPr>
            <p:spPr>
              <a:xfrm>
                <a:off x="6435939" y="6340843"/>
                <a:ext cx="2028934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stCxn id="316" idx="3"/>
              </p:cNvCxnSpPr>
              <p:nvPr/>
            </p:nvCxnSpPr>
            <p:spPr>
              <a:xfrm flipV="1">
                <a:off x="6374186" y="6189807"/>
                <a:ext cx="2073045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endCxn id="316" idx="3"/>
              </p:cNvCxnSpPr>
              <p:nvPr/>
            </p:nvCxnSpPr>
            <p:spPr>
              <a:xfrm rot="10800000">
                <a:off x="6374186" y="6303084"/>
                <a:ext cx="61753" cy="9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>
                <a:stCxn id="318" idx="0"/>
                <a:endCxn id="314" idx="1"/>
              </p:cNvCxnSpPr>
              <p:nvPr/>
            </p:nvCxnSpPr>
            <p:spPr>
              <a:xfrm rot="16200000" flipH="1">
                <a:off x="6791293" y="6953450"/>
                <a:ext cx="462549" cy="10497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318" idx="2"/>
                <a:endCxn id="320" idx="1"/>
              </p:cNvCxnSpPr>
              <p:nvPr/>
            </p:nvCxnSpPr>
            <p:spPr>
              <a:xfrm rot="5400000" flipH="1" flipV="1">
                <a:off x="7250008" y="6456975"/>
                <a:ext cx="462549" cy="19671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>
                <a:stCxn id="318" idx="3"/>
                <a:endCxn id="319" idx="1"/>
              </p:cNvCxnSpPr>
              <p:nvPr/>
            </p:nvCxnSpPr>
            <p:spPr>
              <a:xfrm flipV="1">
                <a:off x="6753512" y="6199250"/>
                <a:ext cx="1684895" cy="12554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18" idx="3"/>
                <a:endCxn id="317" idx="2"/>
              </p:cNvCxnSpPr>
              <p:nvPr/>
            </p:nvCxnSpPr>
            <p:spPr>
              <a:xfrm flipV="1">
                <a:off x="6753512" y="5189197"/>
                <a:ext cx="1773110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14" idx="0"/>
                <a:endCxn id="317" idx="2"/>
              </p:cNvCxnSpPr>
              <p:nvPr/>
            </p:nvCxnSpPr>
            <p:spPr>
              <a:xfrm rot="5400000" flipH="1" flipV="1">
                <a:off x="7004165" y="5979475"/>
                <a:ext cx="2312735" cy="7321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>
                <a:stCxn id="314" idx="3"/>
                <a:endCxn id="320" idx="1"/>
              </p:cNvCxnSpPr>
              <p:nvPr/>
            </p:nvCxnSpPr>
            <p:spPr>
              <a:xfrm flipV="1">
                <a:off x="8050263" y="7209297"/>
                <a:ext cx="414611" cy="5003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>
                <a:stCxn id="314" idx="3"/>
                <a:endCxn id="319" idx="2"/>
              </p:cNvCxnSpPr>
              <p:nvPr/>
            </p:nvCxnSpPr>
            <p:spPr>
              <a:xfrm flipV="1">
                <a:off x="8050263" y="6416360"/>
                <a:ext cx="635145" cy="1293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stCxn id="320" idx="0"/>
                <a:endCxn id="319" idx="2"/>
              </p:cNvCxnSpPr>
              <p:nvPr/>
            </p:nvCxnSpPr>
            <p:spPr>
              <a:xfrm rot="16200000" flipV="1">
                <a:off x="8410731" y="6691037"/>
                <a:ext cx="575826" cy="26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>
                <a:stCxn id="320" idx="0"/>
                <a:endCxn id="317" idx="2"/>
              </p:cNvCxnSpPr>
              <p:nvPr/>
            </p:nvCxnSpPr>
            <p:spPr>
              <a:xfrm rot="16200000" flipV="1">
                <a:off x="7717750" y="5998068"/>
                <a:ext cx="1802990" cy="185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57"/>
            <p:cNvGrpSpPr>
              <a:grpSpLocks/>
            </p:cNvGrpSpPr>
            <p:nvPr/>
          </p:nvGrpSpPr>
          <p:grpSpPr bwMode="auto">
            <a:xfrm>
              <a:off x="6763966" y="5123233"/>
              <a:ext cx="858496" cy="820367"/>
              <a:chOff x="5875506" y="4763312"/>
              <a:chExt cx="3090154" cy="3161489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7062571" y="5992099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6074568" y="5199163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7547754" y="7502454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7106681" y="4878212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5871677" y="6095939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8279932" y="4764935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6242178" y="7247585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8438718" y="5982662"/>
                <a:ext cx="502826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8465185" y="6992710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368" name="Straight Connector 367"/>
              <p:cNvCxnSpPr>
                <a:stCxn id="359" idx="0"/>
                <a:endCxn id="362" idx="2"/>
              </p:cNvCxnSpPr>
              <p:nvPr/>
            </p:nvCxnSpPr>
            <p:spPr>
              <a:xfrm rot="16200000" flipV="1">
                <a:off x="7079702" y="5576982"/>
                <a:ext cx="689097" cy="141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>
                <a:stCxn id="359" idx="7"/>
                <a:endCxn id="364" idx="2"/>
              </p:cNvCxnSpPr>
              <p:nvPr/>
            </p:nvCxnSpPr>
            <p:spPr>
              <a:xfrm rot="5400000" flipH="1" flipV="1">
                <a:off x="7697991" y="5295308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>
                <a:stCxn id="359" idx="6"/>
                <a:endCxn id="366" idx="1"/>
              </p:cNvCxnSpPr>
              <p:nvPr/>
            </p:nvCxnSpPr>
            <p:spPr>
              <a:xfrm flipV="1">
                <a:off x="7927073" y="6199773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>
                <a:stCxn id="359" idx="5"/>
                <a:endCxn id="367" idx="1"/>
              </p:cNvCxnSpPr>
              <p:nvPr/>
            </p:nvCxnSpPr>
            <p:spPr>
              <a:xfrm rot="16200000" flipH="1">
                <a:off x="7898386" y="6643027"/>
                <a:ext cx="471986" cy="6616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>
                <a:stCxn id="359" idx="4"/>
                <a:endCxn id="361" idx="0"/>
              </p:cNvCxnSpPr>
              <p:nvPr/>
            </p:nvCxnSpPr>
            <p:spPr>
              <a:xfrm rot="16200000" flipH="1">
                <a:off x="7323842" y="7031536"/>
                <a:ext cx="641901" cy="2999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>
                <a:stCxn id="359" idx="3"/>
                <a:endCxn id="365" idx="0"/>
              </p:cNvCxnSpPr>
              <p:nvPr/>
            </p:nvCxnSpPr>
            <p:spPr>
              <a:xfrm rot="5400000">
                <a:off x="6587162" y="6648676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>
                <a:stCxn id="363" idx="3"/>
                <a:endCxn id="359" idx="2"/>
              </p:cNvCxnSpPr>
              <p:nvPr/>
            </p:nvCxnSpPr>
            <p:spPr>
              <a:xfrm>
                <a:off x="6374497" y="6303613"/>
                <a:ext cx="688073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>
                <a:stCxn id="360" idx="3"/>
                <a:endCxn id="359" idx="1"/>
              </p:cNvCxnSpPr>
              <p:nvPr/>
            </p:nvCxnSpPr>
            <p:spPr>
              <a:xfrm>
                <a:off x="6586212" y="5406836"/>
                <a:ext cx="599859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>
                <a:stCxn id="362" idx="1"/>
                <a:endCxn id="360" idx="3"/>
              </p:cNvCxnSpPr>
              <p:nvPr/>
            </p:nvCxnSpPr>
            <p:spPr>
              <a:xfrm rot="10800000" flipV="1">
                <a:off x="6586212" y="5095329"/>
                <a:ext cx="520469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>
                <a:stCxn id="362" idx="2"/>
                <a:endCxn id="363" idx="0"/>
              </p:cNvCxnSpPr>
              <p:nvPr/>
            </p:nvCxnSpPr>
            <p:spPr>
              <a:xfrm rot="5400000">
                <a:off x="6344124" y="5086375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>
                <a:endCxn id="364" idx="1"/>
              </p:cNvCxnSpPr>
              <p:nvPr/>
            </p:nvCxnSpPr>
            <p:spPr>
              <a:xfrm flipV="1">
                <a:off x="7644787" y="4982052"/>
                <a:ext cx="635145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>
                <a:stCxn id="362" idx="2"/>
                <a:endCxn id="367" idx="0"/>
              </p:cNvCxnSpPr>
              <p:nvPr/>
            </p:nvCxnSpPr>
            <p:spPr>
              <a:xfrm rot="16200000" flipH="1">
                <a:off x="7188083" y="5468601"/>
                <a:ext cx="1689707" cy="1358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>
                <a:endCxn id="366" idx="0"/>
              </p:cNvCxnSpPr>
              <p:nvPr/>
            </p:nvCxnSpPr>
            <p:spPr>
              <a:xfrm>
                <a:off x="7635968" y="5076449"/>
                <a:ext cx="1049750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>
                <a:stCxn id="362" idx="2"/>
                <a:endCxn id="361" idx="0"/>
              </p:cNvCxnSpPr>
              <p:nvPr/>
            </p:nvCxnSpPr>
            <p:spPr>
              <a:xfrm rot="16200000" flipH="1">
                <a:off x="6474492" y="6182192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>
                <a:stCxn id="362" idx="1"/>
                <a:endCxn id="365" idx="0"/>
              </p:cNvCxnSpPr>
              <p:nvPr/>
            </p:nvCxnSpPr>
            <p:spPr>
              <a:xfrm rot="10800000" flipV="1">
                <a:off x="6497998" y="5095329"/>
                <a:ext cx="608683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>
                <a:stCxn id="360" idx="2"/>
                <a:endCxn id="363" idx="0"/>
              </p:cNvCxnSpPr>
              <p:nvPr/>
            </p:nvCxnSpPr>
            <p:spPr>
              <a:xfrm rot="5400000">
                <a:off x="5992952" y="5758498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>
                <a:stCxn id="360" idx="2"/>
                <a:endCxn id="365" idx="0"/>
              </p:cNvCxnSpPr>
              <p:nvPr/>
            </p:nvCxnSpPr>
            <p:spPr>
              <a:xfrm rot="16200000" flipH="1">
                <a:off x="5602379" y="6351967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>
                <a:stCxn id="360" idx="2"/>
                <a:endCxn id="361" idx="0"/>
              </p:cNvCxnSpPr>
              <p:nvPr/>
            </p:nvCxnSpPr>
            <p:spPr>
              <a:xfrm rot="16200000" flipH="1">
                <a:off x="6123326" y="5831020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>
                <a:endCxn id="367" idx="1"/>
              </p:cNvCxnSpPr>
              <p:nvPr/>
            </p:nvCxnSpPr>
            <p:spPr>
              <a:xfrm>
                <a:off x="6639141" y="5406836"/>
                <a:ext cx="1826044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>
                <a:stCxn id="360" idx="3"/>
                <a:endCxn id="366" idx="1"/>
              </p:cNvCxnSpPr>
              <p:nvPr/>
            </p:nvCxnSpPr>
            <p:spPr>
              <a:xfrm>
                <a:off x="6586212" y="5406836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>
                <a:stCxn id="360" idx="0"/>
                <a:endCxn id="362" idx="1"/>
              </p:cNvCxnSpPr>
              <p:nvPr/>
            </p:nvCxnSpPr>
            <p:spPr>
              <a:xfrm rot="5400000" flipH="1" flipV="1">
                <a:off x="6666620" y="4759102"/>
                <a:ext cx="103834" cy="776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>
                <a:stCxn id="360" idx="3"/>
                <a:endCxn id="364" idx="1"/>
              </p:cNvCxnSpPr>
              <p:nvPr/>
            </p:nvCxnSpPr>
            <p:spPr>
              <a:xfrm flipV="1">
                <a:off x="6586212" y="4982052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>
                <a:stCxn id="363" idx="0"/>
                <a:endCxn id="364" idx="2"/>
              </p:cNvCxnSpPr>
              <p:nvPr/>
            </p:nvCxnSpPr>
            <p:spPr>
              <a:xfrm rot="5400000" flipH="1" flipV="1">
                <a:off x="6874108" y="4443115"/>
                <a:ext cx="906213" cy="2399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>
                <a:stCxn id="363" idx="2"/>
                <a:endCxn id="365" idx="0"/>
              </p:cNvCxnSpPr>
              <p:nvPr/>
            </p:nvCxnSpPr>
            <p:spPr>
              <a:xfrm rot="16200000" flipH="1">
                <a:off x="5949319" y="6698901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>
                <a:stCxn id="363" idx="2"/>
                <a:endCxn id="361" idx="1"/>
              </p:cNvCxnSpPr>
              <p:nvPr/>
            </p:nvCxnSpPr>
            <p:spPr>
              <a:xfrm rot="16200000" flipH="1">
                <a:off x="6242920" y="6405300"/>
                <a:ext cx="1189405" cy="14202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>
                <a:endCxn id="367" idx="1"/>
              </p:cNvCxnSpPr>
              <p:nvPr/>
            </p:nvCxnSpPr>
            <p:spPr>
              <a:xfrm>
                <a:off x="6436250" y="6341372"/>
                <a:ext cx="2028934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>
                <a:stCxn id="363" idx="3"/>
              </p:cNvCxnSpPr>
              <p:nvPr/>
            </p:nvCxnSpPr>
            <p:spPr>
              <a:xfrm flipV="1">
                <a:off x="6374497" y="6190336"/>
                <a:ext cx="2073045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>
                <a:endCxn id="363" idx="3"/>
              </p:cNvCxnSpPr>
              <p:nvPr/>
            </p:nvCxnSpPr>
            <p:spPr>
              <a:xfrm rot="10800000">
                <a:off x="6374497" y="6303613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>
                <a:stCxn id="365" idx="0"/>
                <a:endCxn id="361" idx="1"/>
              </p:cNvCxnSpPr>
              <p:nvPr/>
            </p:nvCxnSpPr>
            <p:spPr>
              <a:xfrm rot="16200000" flipH="1">
                <a:off x="6791604" y="6953979"/>
                <a:ext cx="462543" cy="10497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>
                <a:stCxn id="365" idx="2"/>
                <a:endCxn id="367" idx="1"/>
              </p:cNvCxnSpPr>
              <p:nvPr/>
            </p:nvCxnSpPr>
            <p:spPr>
              <a:xfrm rot="5400000" flipH="1" flipV="1">
                <a:off x="7250320" y="6457504"/>
                <a:ext cx="462543" cy="19671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>
                <a:stCxn id="365" idx="3"/>
                <a:endCxn id="366" idx="1"/>
              </p:cNvCxnSpPr>
              <p:nvPr/>
            </p:nvCxnSpPr>
            <p:spPr>
              <a:xfrm flipV="1">
                <a:off x="6753823" y="6199773"/>
                <a:ext cx="1684895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>
                <a:stCxn id="365" idx="3"/>
                <a:endCxn id="364" idx="2"/>
              </p:cNvCxnSpPr>
              <p:nvPr/>
            </p:nvCxnSpPr>
            <p:spPr>
              <a:xfrm flipV="1">
                <a:off x="6753823" y="5189726"/>
                <a:ext cx="1773110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>
                <a:stCxn id="361" idx="0"/>
                <a:endCxn id="364" idx="2"/>
              </p:cNvCxnSpPr>
              <p:nvPr/>
            </p:nvCxnSpPr>
            <p:spPr>
              <a:xfrm rot="5400000" flipH="1" flipV="1">
                <a:off x="7004476" y="5980004"/>
                <a:ext cx="2312729" cy="7321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>
                <a:stCxn id="361" idx="3"/>
                <a:endCxn id="367" idx="1"/>
              </p:cNvCxnSpPr>
              <p:nvPr/>
            </p:nvCxnSpPr>
            <p:spPr>
              <a:xfrm flipV="1">
                <a:off x="8050574" y="7209826"/>
                <a:ext cx="414611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>
                <a:stCxn id="361" idx="3"/>
                <a:endCxn id="366" idx="2"/>
              </p:cNvCxnSpPr>
              <p:nvPr/>
            </p:nvCxnSpPr>
            <p:spPr>
              <a:xfrm flipV="1">
                <a:off x="8050574" y="6416890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stCxn id="367" idx="0"/>
                <a:endCxn id="366" idx="2"/>
              </p:cNvCxnSpPr>
              <p:nvPr/>
            </p:nvCxnSpPr>
            <p:spPr>
              <a:xfrm rot="16200000" flipV="1">
                <a:off x="8411042" y="6691566"/>
                <a:ext cx="575820" cy="26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stCxn id="367" idx="0"/>
                <a:endCxn id="364" idx="2"/>
              </p:cNvCxnSpPr>
              <p:nvPr/>
            </p:nvCxnSpPr>
            <p:spPr>
              <a:xfrm rot="16200000" flipV="1">
                <a:off x="7718067" y="5998591"/>
                <a:ext cx="1802984" cy="185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04"/>
            <p:cNvGrpSpPr>
              <a:grpSpLocks/>
            </p:cNvGrpSpPr>
            <p:nvPr/>
          </p:nvGrpSpPr>
          <p:grpSpPr bwMode="auto">
            <a:xfrm>
              <a:off x="7094707" y="7068764"/>
              <a:ext cx="858496" cy="820367"/>
              <a:chOff x="5875506" y="4763312"/>
              <a:chExt cx="3090154" cy="3161489"/>
            </a:xfrm>
          </p:grpSpPr>
          <p:sp>
            <p:nvSpPr>
              <p:cNvPr id="406" name="Oval 405"/>
              <p:cNvSpPr/>
              <p:nvPr/>
            </p:nvSpPr>
            <p:spPr>
              <a:xfrm>
                <a:off x="7062965" y="5989655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6074963" y="5196719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7548143" y="7500011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7107070" y="4875768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5872066" y="6093495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8280326" y="4762491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6242567" y="7245141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8439112" y="5980218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8465574" y="6990266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415" name="Straight Connector 414"/>
              <p:cNvCxnSpPr>
                <a:stCxn id="406" idx="0"/>
                <a:endCxn id="409" idx="2"/>
              </p:cNvCxnSpPr>
              <p:nvPr/>
            </p:nvCxnSpPr>
            <p:spPr>
              <a:xfrm rot="16200000" flipV="1">
                <a:off x="7080091" y="5574538"/>
                <a:ext cx="689097" cy="141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06" idx="7"/>
                <a:endCxn id="411" idx="2"/>
              </p:cNvCxnSpPr>
              <p:nvPr/>
            </p:nvCxnSpPr>
            <p:spPr>
              <a:xfrm rot="5400000" flipH="1" flipV="1">
                <a:off x="7698385" y="5292864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406" idx="6"/>
                <a:endCxn id="413" idx="1"/>
              </p:cNvCxnSpPr>
              <p:nvPr/>
            </p:nvCxnSpPr>
            <p:spPr>
              <a:xfrm flipV="1">
                <a:off x="7927468" y="6197329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>
                <a:stCxn id="406" idx="5"/>
                <a:endCxn id="414" idx="1"/>
              </p:cNvCxnSpPr>
              <p:nvPr/>
            </p:nvCxnSpPr>
            <p:spPr>
              <a:xfrm rot="16200000" flipH="1">
                <a:off x="7898775" y="6640589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>
                <a:stCxn id="406" idx="4"/>
                <a:endCxn id="408" idx="0"/>
              </p:cNvCxnSpPr>
              <p:nvPr/>
            </p:nvCxnSpPr>
            <p:spPr>
              <a:xfrm rot="16200000" flipH="1">
                <a:off x="7324231" y="7029092"/>
                <a:ext cx="641901" cy="2999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406" idx="3"/>
                <a:endCxn id="412" idx="0"/>
              </p:cNvCxnSpPr>
              <p:nvPr/>
            </p:nvCxnSpPr>
            <p:spPr>
              <a:xfrm rot="5400000">
                <a:off x="6587557" y="6646232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0" idx="3"/>
                <a:endCxn id="406" idx="2"/>
              </p:cNvCxnSpPr>
              <p:nvPr/>
            </p:nvCxnSpPr>
            <p:spPr>
              <a:xfrm>
                <a:off x="6374892" y="6301169"/>
                <a:ext cx="688073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>
                <a:stCxn id="407" idx="3"/>
                <a:endCxn id="406" idx="1"/>
              </p:cNvCxnSpPr>
              <p:nvPr/>
            </p:nvCxnSpPr>
            <p:spPr>
              <a:xfrm>
                <a:off x="6586607" y="5404392"/>
                <a:ext cx="599859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>
                <a:stCxn id="409" idx="1"/>
                <a:endCxn id="407" idx="3"/>
              </p:cNvCxnSpPr>
              <p:nvPr/>
            </p:nvCxnSpPr>
            <p:spPr>
              <a:xfrm rot="10800000" flipV="1">
                <a:off x="6586607" y="5092885"/>
                <a:ext cx="520463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>
                <a:stCxn id="409" idx="2"/>
                <a:endCxn id="410" idx="0"/>
              </p:cNvCxnSpPr>
              <p:nvPr/>
            </p:nvCxnSpPr>
            <p:spPr>
              <a:xfrm rot="5400000">
                <a:off x="6344513" y="5083937"/>
                <a:ext cx="792937" cy="12261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>
                <a:endCxn id="411" idx="1"/>
              </p:cNvCxnSpPr>
              <p:nvPr/>
            </p:nvCxnSpPr>
            <p:spPr>
              <a:xfrm flipV="1">
                <a:off x="7645181" y="4979608"/>
                <a:ext cx="635145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09" idx="2"/>
                <a:endCxn id="414" idx="0"/>
              </p:cNvCxnSpPr>
              <p:nvPr/>
            </p:nvCxnSpPr>
            <p:spPr>
              <a:xfrm rot="16200000" flipH="1">
                <a:off x="7188472" y="5466157"/>
                <a:ext cx="1689707" cy="1358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>
                <a:endCxn id="413" idx="0"/>
              </p:cNvCxnSpPr>
              <p:nvPr/>
            </p:nvCxnSpPr>
            <p:spPr>
              <a:xfrm>
                <a:off x="7636357" y="5074005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>
                <a:stCxn id="409" idx="2"/>
                <a:endCxn id="408" idx="0"/>
              </p:cNvCxnSpPr>
              <p:nvPr/>
            </p:nvCxnSpPr>
            <p:spPr>
              <a:xfrm rot="16200000" flipH="1">
                <a:off x="6474881" y="6179748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>
                <a:stCxn id="409" idx="1"/>
                <a:endCxn id="412" idx="0"/>
              </p:cNvCxnSpPr>
              <p:nvPr/>
            </p:nvCxnSpPr>
            <p:spPr>
              <a:xfrm rot="10800000" flipV="1">
                <a:off x="6498392" y="5092885"/>
                <a:ext cx="608678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>
                <a:stCxn id="407" idx="2"/>
                <a:endCxn id="410" idx="0"/>
              </p:cNvCxnSpPr>
              <p:nvPr/>
            </p:nvCxnSpPr>
            <p:spPr>
              <a:xfrm rot="5400000">
                <a:off x="5993341" y="5756060"/>
                <a:ext cx="471986" cy="202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>
                <a:stCxn id="407" idx="2"/>
                <a:endCxn id="412" idx="0"/>
              </p:cNvCxnSpPr>
              <p:nvPr/>
            </p:nvCxnSpPr>
            <p:spPr>
              <a:xfrm rot="16200000" flipH="1">
                <a:off x="5602774" y="6349517"/>
                <a:ext cx="1623632" cy="1676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>
                <a:stCxn id="407" idx="2"/>
                <a:endCxn id="408" idx="0"/>
              </p:cNvCxnSpPr>
              <p:nvPr/>
            </p:nvCxnSpPr>
            <p:spPr>
              <a:xfrm rot="16200000" flipH="1">
                <a:off x="6123715" y="5828576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>
                <a:endCxn id="414" idx="1"/>
              </p:cNvCxnSpPr>
              <p:nvPr/>
            </p:nvCxnSpPr>
            <p:spPr>
              <a:xfrm>
                <a:off x="6639536" y="5404392"/>
                <a:ext cx="1826038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>
                <a:stCxn id="407" idx="3"/>
                <a:endCxn id="413" idx="1"/>
              </p:cNvCxnSpPr>
              <p:nvPr/>
            </p:nvCxnSpPr>
            <p:spPr>
              <a:xfrm>
                <a:off x="6586607" y="5404392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>
                <a:stCxn id="407" idx="0"/>
                <a:endCxn id="409" idx="1"/>
              </p:cNvCxnSpPr>
              <p:nvPr/>
            </p:nvCxnSpPr>
            <p:spPr>
              <a:xfrm rot="5400000" flipH="1" flipV="1">
                <a:off x="6667009" y="4756658"/>
                <a:ext cx="103834" cy="776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>
                <a:stCxn id="407" idx="3"/>
                <a:endCxn id="411" idx="1"/>
              </p:cNvCxnSpPr>
              <p:nvPr/>
            </p:nvCxnSpPr>
            <p:spPr>
              <a:xfrm flipV="1">
                <a:off x="6586607" y="4979608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>
                <a:stCxn id="410" idx="0"/>
                <a:endCxn id="411" idx="2"/>
              </p:cNvCxnSpPr>
              <p:nvPr/>
            </p:nvCxnSpPr>
            <p:spPr>
              <a:xfrm rot="5400000" flipH="1" flipV="1">
                <a:off x="6874502" y="4440671"/>
                <a:ext cx="906213" cy="2399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>
                <a:stCxn id="410" idx="2"/>
                <a:endCxn id="412" idx="0"/>
              </p:cNvCxnSpPr>
              <p:nvPr/>
            </p:nvCxnSpPr>
            <p:spPr>
              <a:xfrm rot="16200000" flipH="1">
                <a:off x="5949714" y="6696457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>
                <a:stCxn id="410" idx="2"/>
                <a:endCxn id="408" idx="1"/>
              </p:cNvCxnSpPr>
              <p:nvPr/>
            </p:nvCxnSpPr>
            <p:spPr>
              <a:xfrm rot="16200000" flipH="1">
                <a:off x="6243315" y="6402856"/>
                <a:ext cx="1189405" cy="14202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>
                <a:endCxn id="414" idx="1"/>
              </p:cNvCxnSpPr>
              <p:nvPr/>
            </p:nvCxnSpPr>
            <p:spPr>
              <a:xfrm>
                <a:off x="6436639" y="6338928"/>
                <a:ext cx="2028934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>
                <a:stCxn id="410" idx="3"/>
              </p:cNvCxnSpPr>
              <p:nvPr/>
            </p:nvCxnSpPr>
            <p:spPr>
              <a:xfrm flipV="1">
                <a:off x="6374892" y="6187892"/>
                <a:ext cx="2073039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>
                <a:endCxn id="410" idx="3"/>
              </p:cNvCxnSpPr>
              <p:nvPr/>
            </p:nvCxnSpPr>
            <p:spPr>
              <a:xfrm rot="10800000">
                <a:off x="6374892" y="6301169"/>
                <a:ext cx="61747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12" idx="0"/>
                <a:endCxn id="408" idx="1"/>
              </p:cNvCxnSpPr>
              <p:nvPr/>
            </p:nvCxnSpPr>
            <p:spPr>
              <a:xfrm rot="16200000" flipH="1">
                <a:off x="6791993" y="6951541"/>
                <a:ext cx="462543" cy="1049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12" idx="2"/>
                <a:endCxn id="414" idx="1"/>
              </p:cNvCxnSpPr>
              <p:nvPr/>
            </p:nvCxnSpPr>
            <p:spPr>
              <a:xfrm rot="5400000" flipH="1" flipV="1">
                <a:off x="7250709" y="6455066"/>
                <a:ext cx="462543" cy="19671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>
                <a:stCxn id="412" idx="3"/>
                <a:endCxn id="413" idx="1"/>
              </p:cNvCxnSpPr>
              <p:nvPr/>
            </p:nvCxnSpPr>
            <p:spPr>
              <a:xfrm flipV="1">
                <a:off x="6754212" y="6197329"/>
                <a:ext cx="1684901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>
                <a:stCxn id="412" idx="3"/>
                <a:endCxn id="411" idx="2"/>
              </p:cNvCxnSpPr>
              <p:nvPr/>
            </p:nvCxnSpPr>
            <p:spPr>
              <a:xfrm flipV="1">
                <a:off x="6754212" y="5187282"/>
                <a:ext cx="1773115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>
                <a:stCxn id="408" idx="0"/>
                <a:endCxn id="411" idx="2"/>
              </p:cNvCxnSpPr>
              <p:nvPr/>
            </p:nvCxnSpPr>
            <p:spPr>
              <a:xfrm rot="5400000" flipH="1" flipV="1">
                <a:off x="7004871" y="5977554"/>
                <a:ext cx="2312729" cy="7321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>
                <a:stCxn id="408" idx="3"/>
                <a:endCxn id="414" idx="1"/>
              </p:cNvCxnSpPr>
              <p:nvPr/>
            </p:nvCxnSpPr>
            <p:spPr>
              <a:xfrm flipV="1">
                <a:off x="8050968" y="7207382"/>
                <a:ext cx="414606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>
                <a:stCxn id="408" idx="3"/>
                <a:endCxn id="413" idx="2"/>
              </p:cNvCxnSpPr>
              <p:nvPr/>
            </p:nvCxnSpPr>
            <p:spPr>
              <a:xfrm flipV="1">
                <a:off x="8050968" y="6414446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>
                <a:stCxn id="414" idx="0"/>
                <a:endCxn id="413" idx="2"/>
              </p:cNvCxnSpPr>
              <p:nvPr/>
            </p:nvCxnSpPr>
            <p:spPr>
              <a:xfrm rot="16200000" flipV="1">
                <a:off x="8411431" y="6689128"/>
                <a:ext cx="575820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14" idx="0"/>
                <a:endCxn id="411" idx="2"/>
              </p:cNvCxnSpPr>
              <p:nvPr/>
            </p:nvCxnSpPr>
            <p:spPr>
              <a:xfrm rot="16200000" flipV="1">
                <a:off x="7718462" y="5996147"/>
                <a:ext cx="1802984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51"/>
            <p:cNvGrpSpPr>
              <a:grpSpLocks/>
            </p:cNvGrpSpPr>
            <p:nvPr/>
          </p:nvGrpSpPr>
          <p:grpSpPr bwMode="auto">
            <a:xfrm>
              <a:off x="5846324" y="6037633"/>
              <a:ext cx="858496" cy="820367"/>
              <a:chOff x="5875506" y="4763312"/>
              <a:chExt cx="3090154" cy="3161489"/>
            </a:xfrm>
          </p:grpSpPr>
          <p:sp>
            <p:nvSpPr>
              <p:cNvPr id="453" name="Oval 452"/>
              <p:cNvSpPr/>
              <p:nvPr/>
            </p:nvSpPr>
            <p:spPr>
              <a:xfrm>
                <a:off x="7057581" y="5989251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6078397" y="5196314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7542758" y="7499606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7101685" y="4875364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5875506" y="6093085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8274942" y="4762087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6246007" y="7244731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8433728" y="5979808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8460189" y="6989861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462" name="Straight Connector 461"/>
              <p:cNvCxnSpPr>
                <a:stCxn id="453" idx="0"/>
                <a:endCxn id="456" idx="2"/>
              </p:cNvCxnSpPr>
              <p:nvPr/>
            </p:nvCxnSpPr>
            <p:spPr>
              <a:xfrm rot="16200000" flipV="1">
                <a:off x="7079119" y="5578540"/>
                <a:ext cx="689103" cy="13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453" idx="7"/>
                <a:endCxn id="458" idx="2"/>
              </p:cNvCxnSpPr>
              <p:nvPr/>
            </p:nvCxnSpPr>
            <p:spPr>
              <a:xfrm rot="5400000" flipH="1" flipV="1">
                <a:off x="7692995" y="5292460"/>
                <a:ext cx="934535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>
                <a:stCxn id="453" idx="6"/>
                <a:endCxn id="460" idx="1"/>
              </p:cNvCxnSpPr>
              <p:nvPr/>
            </p:nvCxnSpPr>
            <p:spPr>
              <a:xfrm flipV="1">
                <a:off x="7922083" y="6196925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>
                <a:stCxn id="453" idx="5"/>
                <a:endCxn id="461" idx="1"/>
              </p:cNvCxnSpPr>
              <p:nvPr/>
            </p:nvCxnSpPr>
            <p:spPr>
              <a:xfrm rot="16200000" flipH="1">
                <a:off x="7893390" y="6640179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>
                <a:stCxn id="453" idx="4"/>
                <a:endCxn id="455" idx="0"/>
              </p:cNvCxnSpPr>
              <p:nvPr/>
            </p:nvCxnSpPr>
            <p:spPr>
              <a:xfrm rot="16200000" flipH="1">
                <a:off x="7323258" y="7024276"/>
                <a:ext cx="641901" cy="308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>
                <a:stCxn id="453" idx="3"/>
                <a:endCxn id="459" idx="0"/>
              </p:cNvCxnSpPr>
              <p:nvPr/>
            </p:nvCxnSpPr>
            <p:spPr>
              <a:xfrm rot="5400000">
                <a:off x="6590991" y="6645822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57" idx="3"/>
                <a:endCxn id="453" idx="2"/>
              </p:cNvCxnSpPr>
              <p:nvPr/>
            </p:nvCxnSpPr>
            <p:spPr>
              <a:xfrm>
                <a:off x="6378326" y="6300759"/>
                <a:ext cx="679255" cy="122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54" idx="3"/>
                <a:endCxn id="453" idx="1"/>
              </p:cNvCxnSpPr>
              <p:nvPr/>
            </p:nvCxnSpPr>
            <p:spPr>
              <a:xfrm>
                <a:off x="6581222" y="5403988"/>
                <a:ext cx="608678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>
                <a:stCxn id="456" idx="1"/>
                <a:endCxn id="454" idx="3"/>
              </p:cNvCxnSpPr>
              <p:nvPr/>
            </p:nvCxnSpPr>
            <p:spPr>
              <a:xfrm rot="10800000" flipV="1">
                <a:off x="6581222" y="5092474"/>
                <a:ext cx="520463" cy="3115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>
                <a:stCxn id="456" idx="2"/>
                <a:endCxn id="457" idx="0"/>
              </p:cNvCxnSpPr>
              <p:nvPr/>
            </p:nvCxnSpPr>
            <p:spPr>
              <a:xfrm rot="5400000">
                <a:off x="6347952" y="5083521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>
                <a:endCxn id="458" idx="1"/>
              </p:cNvCxnSpPr>
              <p:nvPr/>
            </p:nvCxnSpPr>
            <p:spPr>
              <a:xfrm flipV="1">
                <a:off x="7648616" y="4979198"/>
                <a:ext cx="626326" cy="1038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>
                <a:stCxn id="456" idx="2"/>
                <a:endCxn id="461" idx="0"/>
              </p:cNvCxnSpPr>
              <p:nvPr/>
            </p:nvCxnSpPr>
            <p:spPr>
              <a:xfrm rot="16200000" flipH="1">
                <a:off x="7187494" y="5470165"/>
                <a:ext cx="1689713" cy="1349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>
                <a:endCxn id="460" idx="0"/>
              </p:cNvCxnSpPr>
              <p:nvPr/>
            </p:nvCxnSpPr>
            <p:spPr>
              <a:xfrm>
                <a:off x="7630973" y="5073595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>
                <a:stCxn id="456" idx="2"/>
                <a:endCxn id="455" idx="0"/>
              </p:cNvCxnSpPr>
              <p:nvPr/>
            </p:nvCxnSpPr>
            <p:spPr>
              <a:xfrm rot="16200000" flipH="1">
                <a:off x="6478320" y="6179338"/>
                <a:ext cx="2199458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>
                <a:stCxn id="456" idx="1"/>
                <a:endCxn id="459" idx="0"/>
              </p:cNvCxnSpPr>
              <p:nvPr/>
            </p:nvCxnSpPr>
            <p:spPr>
              <a:xfrm rot="10800000" flipV="1">
                <a:off x="6501826" y="5092474"/>
                <a:ext cx="599859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>
                <a:stCxn id="454" idx="2"/>
                <a:endCxn id="457" idx="0"/>
              </p:cNvCxnSpPr>
              <p:nvPr/>
            </p:nvCxnSpPr>
            <p:spPr>
              <a:xfrm rot="5400000">
                <a:off x="5996780" y="5755644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>
                <a:stCxn id="454" idx="2"/>
                <a:endCxn id="459" idx="0"/>
              </p:cNvCxnSpPr>
              <p:nvPr/>
            </p:nvCxnSpPr>
            <p:spPr>
              <a:xfrm rot="16200000" flipH="1">
                <a:off x="5606208" y="6349112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>
                <a:stCxn id="454" idx="2"/>
                <a:endCxn id="455" idx="0"/>
              </p:cNvCxnSpPr>
              <p:nvPr/>
            </p:nvCxnSpPr>
            <p:spPr>
              <a:xfrm rot="16200000" flipH="1">
                <a:off x="6127149" y="5828172"/>
                <a:ext cx="1878507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>
                <a:endCxn id="461" idx="1"/>
              </p:cNvCxnSpPr>
              <p:nvPr/>
            </p:nvCxnSpPr>
            <p:spPr>
              <a:xfrm>
                <a:off x="6642970" y="5403988"/>
                <a:ext cx="1817220" cy="18029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>
                <a:stCxn id="454" idx="3"/>
                <a:endCxn id="460" idx="1"/>
              </p:cNvCxnSpPr>
              <p:nvPr/>
            </p:nvCxnSpPr>
            <p:spPr>
              <a:xfrm>
                <a:off x="6581222" y="5403988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>
                <a:stCxn id="454" idx="0"/>
                <a:endCxn id="456" idx="1"/>
              </p:cNvCxnSpPr>
              <p:nvPr/>
            </p:nvCxnSpPr>
            <p:spPr>
              <a:xfrm rot="5400000" flipH="1" flipV="1">
                <a:off x="6666031" y="4760665"/>
                <a:ext cx="103840" cy="767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>
                <a:stCxn id="454" idx="3"/>
                <a:endCxn id="458" idx="1"/>
              </p:cNvCxnSpPr>
              <p:nvPr/>
            </p:nvCxnSpPr>
            <p:spPr>
              <a:xfrm flipV="1">
                <a:off x="6581222" y="4979198"/>
                <a:ext cx="1693719" cy="4247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7" idx="0"/>
                <a:endCxn id="458" idx="2"/>
              </p:cNvCxnSpPr>
              <p:nvPr/>
            </p:nvCxnSpPr>
            <p:spPr>
              <a:xfrm rot="5400000" flipH="1" flipV="1">
                <a:off x="6873530" y="4444667"/>
                <a:ext cx="906213" cy="23906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7" idx="2"/>
                <a:endCxn id="459" idx="0"/>
              </p:cNvCxnSpPr>
              <p:nvPr/>
            </p:nvCxnSpPr>
            <p:spPr>
              <a:xfrm rot="16200000" flipH="1">
                <a:off x="5953148" y="6696052"/>
                <a:ext cx="726856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7" idx="2"/>
                <a:endCxn id="455" idx="1"/>
              </p:cNvCxnSpPr>
              <p:nvPr/>
            </p:nvCxnSpPr>
            <p:spPr>
              <a:xfrm rot="16200000" flipH="1">
                <a:off x="6242337" y="6406864"/>
                <a:ext cx="1189405" cy="1411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endCxn id="461" idx="1"/>
              </p:cNvCxnSpPr>
              <p:nvPr/>
            </p:nvCxnSpPr>
            <p:spPr>
              <a:xfrm>
                <a:off x="6440079" y="6338518"/>
                <a:ext cx="2020110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>
                <a:stCxn id="457" idx="3"/>
              </p:cNvCxnSpPr>
              <p:nvPr/>
            </p:nvCxnSpPr>
            <p:spPr>
              <a:xfrm flipV="1">
                <a:off x="6378326" y="6187482"/>
                <a:ext cx="2064220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>
                <a:endCxn id="457" idx="3"/>
              </p:cNvCxnSpPr>
              <p:nvPr/>
            </p:nvCxnSpPr>
            <p:spPr>
              <a:xfrm rot="10800000">
                <a:off x="6378326" y="6300759"/>
                <a:ext cx="61753" cy="9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9" idx="0"/>
                <a:endCxn id="455" idx="1"/>
              </p:cNvCxnSpPr>
              <p:nvPr/>
            </p:nvCxnSpPr>
            <p:spPr>
              <a:xfrm rot="16200000" flipH="1">
                <a:off x="6791020" y="6955537"/>
                <a:ext cx="462549" cy="1040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9" idx="2"/>
                <a:endCxn id="461" idx="1"/>
              </p:cNvCxnSpPr>
              <p:nvPr/>
            </p:nvCxnSpPr>
            <p:spPr>
              <a:xfrm rot="5400000" flipH="1" flipV="1">
                <a:off x="7249736" y="6459062"/>
                <a:ext cx="462549" cy="1958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9" idx="3"/>
                <a:endCxn id="460" idx="1"/>
              </p:cNvCxnSpPr>
              <p:nvPr/>
            </p:nvCxnSpPr>
            <p:spPr>
              <a:xfrm flipV="1">
                <a:off x="6757651" y="6196925"/>
                <a:ext cx="1676076" cy="12554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59" idx="3"/>
                <a:endCxn id="458" idx="2"/>
              </p:cNvCxnSpPr>
              <p:nvPr/>
            </p:nvCxnSpPr>
            <p:spPr>
              <a:xfrm flipV="1">
                <a:off x="6757651" y="5186872"/>
                <a:ext cx="1764291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55" idx="0"/>
                <a:endCxn id="458" idx="2"/>
              </p:cNvCxnSpPr>
              <p:nvPr/>
            </p:nvCxnSpPr>
            <p:spPr>
              <a:xfrm rot="5400000" flipH="1" flipV="1">
                <a:off x="7003898" y="5981556"/>
                <a:ext cx="2312735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>
                <a:stCxn id="455" idx="3"/>
                <a:endCxn id="461" idx="1"/>
              </p:cNvCxnSpPr>
              <p:nvPr/>
            </p:nvCxnSpPr>
            <p:spPr>
              <a:xfrm flipV="1">
                <a:off x="8045584" y="7206972"/>
                <a:ext cx="414606" cy="5003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5" idx="3"/>
                <a:endCxn id="460" idx="2"/>
              </p:cNvCxnSpPr>
              <p:nvPr/>
            </p:nvCxnSpPr>
            <p:spPr>
              <a:xfrm flipV="1">
                <a:off x="8045584" y="6414035"/>
                <a:ext cx="635145" cy="1293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>
                <a:stCxn id="461" idx="0"/>
                <a:endCxn id="460" idx="2"/>
              </p:cNvCxnSpPr>
              <p:nvPr/>
            </p:nvCxnSpPr>
            <p:spPr>
              <a:xfrm rot="16200000" flipV="1">
                <a:off x="8406046" y="6688718"/>
                <a:ext cx="575826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61" idx="0"/>
                <a:endCxn id="458" idx="2"/>
              </p:cNvCxnSpPr>
              <p:nvPr/>
            </p:nvCxnSpPr>
            <p:spPr>
              <a:xfrm rot="16200000" flipV="1">
                <a:off x="7713071" y="5995743"/>
                <a:ext cx="1802990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87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3661" y="6176456"/>
              <a:ext cx="829706" cy="68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03" name="Straight Connector 502"/>
          <p:cNvCxnSpPr>
            <a:stCxn id="128" idx="2"/>
          </p:cNvCxnSpPr>
          <p:nvPr/>
        </p:nvCxnSpPr>
        <p:spPr>
          <a:xfrm rot="5400000" flipH="1">
            <a:off x="6242844" y="4506119"/>
            <a:ext cx="638175" cy="9445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>
            <a:stCxn id="365" idx="3"/>
          </p:cNvCxnSpPr>
          <p:nvPr/>
        </p:nvCxnSpPr>
        <p:spPr>
          <a:xfrm flipV="1">
            <a:off x="7650163" y="4678363"/>
            <a:ext cx="1133475" cy="615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Rectangle 510"/>
          <p:cNvSpPr/>
          <p:nvPr/>
        </p:nvSpPr>
        <p:spPr>
          <a:xfrm>
            <a:off x="6080125" y="1555750"/>
            <a:ext cx="2724150" cy="311308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23" name="Can 522"/>
          <p:cNvSpPr/>
          <p:nvPr/>
        </p:nvSpPr>
        <p:spPr>
          <a:xfrm>
            <a:off x="6080125" y="5368925"/>
            <a:ext cx="217488" cy="334963"/>
          </a:xfrm>
          <a:prstGeom prst="can">
            <a:avLst/>
          </a:prstGeom>
          <a:solidFill>
            <a:srgbClr val="43B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T1</a:t>
            </a:r>
          </a:p>
        </p:txBody>
      </p:sp>
      <p:pic>
        <p:nvPicPr>
          <p:cNvPr id="35849" name="Picture 7" descr="http://www.conveyorconceptsinc.com/images/photo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263" y="5332413"/>
            <a:ext cx="1779587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" name="Can 517"/>
          <p:cNvSpPr/>
          <p:nvPr/>
        </p:nvSpPr>
        <p:spPr>
          <a:xfrm>
            <a:off x="6248400" y="5516563"/>
            <a:ext cx="274638" cy="465137"/>
          </a:xfrm>
          <a:prstGeom prst="can">
            <a:avLst/>
          </a:prstGeom>
          <a:solidFill>
            <a:srgbClr val="43B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1</a:t>
            </a:r>
          </a:p>
        </p:txBody>
      </p:sp>
      <p:sp>
        <p:nvSpPr>
          <p:cNvPr id="524" name="Can 523"/>
          <p:cNvSpPr/>
          <p:nvPr/>
        </p:nvSpPr>
        <p:spPr>
          <a:xfrm>
            <a:off x="4895850" y="5289550"/>
            <a:ext cx="173038" cy="371475"/>
          </a:xfrm>
          <a:prstGeom prst="can">
            <a:avLst/>
          </a:prstGeom>
          <a:solidFill>
            <a:srgbClr val="43B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/>
              <a:t>5</a:t>
            </a:r>
          </a:p>
        </p:txBody>
      </p:sp>
      <p:sp>
        <p:nvSpPr>
          <p:cNvPr id="525" name="Can 524"/>
          <p:cNvSpPr/>
          <p:nvPr/>
        </p:nvSpPr>
        <p:spPr>
          <a:xfrm>
            <a:off x="5311775" y="5224463"/>
            <a:ext cx="134938" cy="282575"/>
          </a:xfrm>
          <a:prstGeom prst="can">
            <a:avLst/>
          </a:prstGeom>
          <a:solidFill>
            <a:srgbClr val="43B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27" name="Right Arrow 526"/>
          <p:cNvSpPr/>
          <p:nvPr/>
        </p:nvSpPr>
        <p:spPr>
          <a:xfrm flipH="1">
            <a:off x="6683375" y="5156200"/>
            <a:ext cx="184150" cy="29051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28" name="Right Arrow 527"/>
          <p:cNvSpPr/>
          <p:nvPr/>
        </p:nvSpPr>
        <p:spPr>
          <a:xfrm flipH="1">
            <a:off x="6670675" y="5667375"/>
            <a:ext cx="184150" cy="2921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29" name="Right Arrow 528"/>
          <p:cNvSpPr/>
          <p:nvPr/>
        </p:nvSpPr>
        <p:spPr>
          <a:xfrm flipH="1">
            <a:off x="6715125" y="6151563"/>
            <a:ext cx="185738" cy="2921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5856" name="TextBox 529"/>
          <p:cNvSpPr txBox="1">
            <a:spLocks noChangeArrowheads="1"/>
          </p:cNvSpPr>
          <p:nvPr/>
        </p:nvSpPr>
        <p:spPr bwMode="auto">
          <a:xfrm>
            <a:off x="6994525" y="1527175"/>
            <a:ext cx="1195388" cy="307975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/>
              <a:t>CRH</a:t>
            </a:r>
          </a:p>
        </p:txBody>
      </p:sp>
      <p:sp>
        <p:nvSpPr>
          <p:cNvPr id="547" name="Can 546"/>
          <p:cNvSpPr/>
          <p:nvPr/>
        </p:nvSpPr>
        <p:spPr>
          <a:xfrm>
            <a:off x="5213350" y="5349875"/>
            <a:ext cx="223838" cy="404813"/>
          </a:xfrm>
          <a:prstGeom prst="can">
            <a:avLst/>
          </a:prstGeom>
          <a:solidFill>
            <a:srgbClr val="43B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4</a:t>
            </a:r>
          </a:p>
        </p:txBody>
      </p:sp>
      <p:sp>
        <p:nvSpPr>
          <p:cNvPr id="548" name="Can 547"/>
          <p:cNvSpPr/>
          <p:nvPr/>
        </p:nvSpPr>
        <p:spPr>
          <a:xfrm>
            <a:off x="5919788" y="5470525"/>
            <a:ext cx="276225" cy="466725"/>
          </a:xfrm>
          <a:prstGeom prst="can">
            <a:avLst/>
          </a:prstGeom>
          <a:solidFill>
            <a:srgbClr val="43B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2</a:t>
            </a:r>
          </a:p>
        </p:txBody>
      </p:sp>
      <p:sp>
        <p:nvSpPr>
          <p:cNvPr id="549" name="Can 548"/>
          <p:cNvSpPr/>
          <p:nvPr/>
        </p:nvSpPr>
        <p:spPr>
          <a:xfrm>
            <a:off x="5640388" y="5200650"/>
            <a:ext cx="134937" cy="282575"/>
          </a:xfrm>
          <a:prstGeom prst="can">
            <a:avLst/>
          </a:prstGeom>
          <a:solidFill>
            <a:srgbClr val="43B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46" name="Can 545"/>
          <p:cNvSpPr/>
          <p:nvPr/>
        </p:nvSpPr>
        <p:spPr>
          <a:xfrm>
            <a:off x="5545138" y="5395913"/>
            <a:ext cx="274637" cy="466725"/>
          </a:xfrm>
          <a:prstGeom prst="can">
            <a:avLst/>
          </a:prstGeom>
          <a:solidFill>
            <a:srgbClr val="43B6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/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WRN Purpose</a:t>
            </a:r>
          </a:p>
        </p:txBody>
      </p:sp>
      <p:sp>
        <p:nvSpPr>
          <p:cNvPr id="35842" name="Content Placeholder 5"/>
          <p:cNvSpPr>
            <a:spLocks noGrp="1"/>
          </p:cNvSpPr>
          <p:nvPr>
            <p:ph idx="1"/>
          </p:nvPr>
        </p:nvSpPr>
        <p:spPr>
          <a:xfrm>
            <a:off x="152400" y="1566863"/>
            <a:ext cx="8153400" cy="4529137"/>
          </a:xfrm>
        </p:spPr>
        <p:txBody>
          <a:bodyPr/>
          <a:lstStyle/>
          <a:p>
            <a:pPr marL="457200" indent="-457200">
              <a:buFont typeface="Wingdings" charset="2"/>
              <a:buChar char="§"/>
            </a:pPr>
            <a:r>
              <a:rPr lang="en-GB" u="sng" dirty="0" smtClean="0">
                <a:solidFill>
                  <a:schemeClr val="accent1"/>
                </a:solidFill>
              </a:rPr>
              <a:t>Largest Risk Network</a:t>
            </a:r>
            <a:r>
              <a:rPr lang="en-GB" dirty="0" smtClean="0">
                <a:solidFill>
                  <a:schemeClr val="accent1"/>
                </a:solidFill>
              </a:rPr>
              <a:t> in Finance/Science Market (Private Public Academic Partnership, PPA) </a:t>
            </a:r>
          </a:p>
          <a:p>
            <a:pPr marL="457200" indent="-457200" eaLnBrk="1" hangingPunct="1">
              <a:buFont typeface="Wingdings" charset="2"/>
              <a:buChar char="§"/>
            </a:pPr>
            <a:r>
              <a:rPr lang="en-GB" u="sng" dirty="0" smtClean="0"/>
              <a:t>Increase resilience</a:t>
            </a:r>
            <a:r>
              <a:rPr lang="en-GB" dirty="0" smtClean="0"/>
              <a:t> by Increasing Insurance Penetration</a:t>
            </a:r>
          </a:p>
          <a:p>
            <a:pPr marL="457200" indent="-457200" eaLnBrk="1" hangingPunct="1">
              <a:buFont typeface="Wingdings" charset="2"/>
              <a:buChar char="§"/>
            </a:pPr>
            <a:r>
              <a:rPr lang="en-GB" dirty="0" smtClean="0">
                <a:solidFill>
                  <a:schemeClr val="accent1"/>
                </a:solidFill>
              </a:rPr>
              <a:t>Increase </a:t>
            </a:r>
            <a:r>
              <a:rPr lang="en-GB" u="sng" dirty="0" smtClean="0">
                <a:solidFill>
                  <a:schemeClr val="accent1"/>
                </a:solidFill>
              </a:rPr>
              <a:t>Capital Influx</a:t>
            </a:r>
          </a:p>
          <a:p>
            <a:pPr marL="457200" indent="-457200" eaLnBrk="1" hangingPunct="1">
              <a:buFont typeface="Wingdings" charset="2"/>
              <a:buChar char="§"/>
            </a:pPr>
            <a:r>
              <a:rPr lang="en-GB" dirty="0" smtClean="0"/>
              <a:t>Increase </a:t>
            </a:r>
            <a:r>
              <a:rPr lang="en-GB" u="sng" dirty="0" smtClean="0"/>
              <a:t>Insurance penetration</a:t>
            </a:r>
            <a:r>
              <a:rPr lang="en-GB" dirty="0" smtClean="0"/>
              <a:t> by making risk further </a:t>
            </a:r>
            <a:r>
              <a:rPr lang="en-GB" u="sng" dirty="0" smtClean="0"/>
              <a:t>calculable</a:t>
            </a:r>
          </a:p>
          <a:p>
            <a:pPr marL="457200" indent="-457200" eaLnBrk="1" hangingPunct="1">
              <a:buFont typeface="Wingdings" charset="2"/>
              <a:buChar char="§"/>
            </a:pPr>
            <a:r>
              <a:rPr lang="en-GB" dirty="0" smtClean="0">
                <a:solidFill>
                  <a:schemeClr val="accent1"/>
                </a:solidFill>
              </a:rPr>
              <a:t>Increase </a:t>
            </a:r>
            <a:r>
              <a:rPr lang="en-GB" u="sng" dirty="0" smtClean="0">
                <a:solidFill>
                  <a:schemeClr val="accent1"/>
                </a:solidFill>
              </a:rPr>
              <a:t>Reputation</a:t>
            </a:r>
            <a:r>
              <a:rPr lang="en-GB" dirty="0" smtClean="0">
                <a:solidFill>
                  <a:schemeClr val="accent1"/>
                </a:solidFill>
              </a:rPr>
              <a:t> of Market</a:t>
            </a:r>
          </a:p>
          <a:p>
            <a:pPr marL="457200" indent="-457200" eaLnBrk="1" hangingPunct="1">
              <a:buFont typeface="Wingdings" charset="2"/>
              <a:buChar char="§"/>
            </a:pPr>
            <a:r>
              <a:rPr lang="en-GB" u="sng" dirty="0" smtClean="0"/>
              <a:t>Decrease Systemic Risk</a:t>
            </a:r>
            <a:r>
              <a:rPr lang="en-GB" dirty="0" smtClean="0"/>
              <a:t> by Increasing variety of risk results</a:t>
            </a:r>
          </a:p>
          <a:p>
            <a:pPr marL="457200" indent="-457200" eaLnBrk="1" hangingPunct="1">
              <a:buFont typeface="Wingdings" charset="2"/>
              <a:buChar char="§"/>
            </a:pPr>
            <a:r>
              <a:rPr lang="en-GB" dirty="0" smtClean="0">
                <a:solidFill>
                  <a:schemeClr val="accent1"/>
                </a:solidFill>
              </a:rPr>
              <a:t>Inform Market, </a:t>
            </a:r>
            <a:r>
              <a:rPr lang="en-GB" u="sng" dirty="0" smtClean="0">
                <a:solidFill>
                  <a:schemeClr val="accent1"/>
                </a:solidFill>
              </a:rPr>
              <a:t>Educate</a:t>
            </a:r>
            <a:r>
              <a:rPr lang="en-GB" dirty="0" smtClean="0">
                <a:solidFill>
                  <a:schemeClr val="accent1"/>
                </a:solidFill>
              </a:rPr>
              <a:t> Regulators and Rating Agencies</a:t>
            </a:r>
          </a:p>
          <a:p>
            <a:pPr marL="457200" indent="-457200" eaLnBrk="1" hangingPunct="1">
              <a:buFont typeface="Wingdings" charset="2"/>
              <a:buChar char="§"/>
            </a:pPr>
            <a:endParaRPr lang="en-GB" sz="2000" i="1" dirty="0" smtClean="0"/>
          </a:p>
        </p:txBody>
      </p:sp>
      <p:grpSp>
        <p:nvGrpSpPr>
          <p:cNvPr id="2" name="Group 500"/>
          <p:cNvGrpSpPr>
            <a:grpSpLocks/>
          </p:cNvGrpSpPr>
          <p:nvPr/>
        </p:nvGrpSpPr>
        <p:grpSpPr bwMode="auto">
          <a:xfrm>
            <a:off x="7726362" y="5372099"/>
            <a:ext cx="1316038" cy="1397001"/>
            <a:chOff x="5846324" y="5064867"/>
            <a:chExt cx="2852666" cy="2824264"/>
          </a:xfrm>
        </p:grpSpPr>
        <p:grpSp>
          <p:nvGrpSpPr>
            <p:cNvPr id="3" name="Group 121"/>
            <p:cNvGrpSpPr>
              <a:grpSpLocks/>
            </p:cNvGrpSpPr>
            <p:nvPr/>
          </p:nvGrpSpPr>
          <p:grpSpPr bwMode="auto">
            <a:xfrm>
              <a:off x="6070059" y="5330757"/>
              <a:ext cx="2409217" cy="2302214"/>
              <a:chOff x="5875506" y="4763312"/>
              <a:chExt cx="3090154" cy="316148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062798" y="5992591"/>
                <a:ext cx="864441" cy="86448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78908" y="5195387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543742" y="7496182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3663" y="4879196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874585" y="6090141"/>
                <a:ext cx="506091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273015" y="4764829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248653" y="7240538"/>
                <a:ext cx="506089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433328" y="5982501"/>
                <a:ext cx="506091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458476" y="6991622"/>
                <a:ext cx="506091" cy="427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28" name="Straight Connector 27"/>
              <p:cNvCxnSpPr>
                <a:stCxn id="18" idx="0"/>
                <a:endCxn id="21" idx="2"/>
              </p:cNvCxnSpPr>
              <p:nvPr/>
            </p:nvCxnSpPr>
            <p:spPr>
              <a:xfrm rot="16200000" flipV="1">
                <a:off x="7081191" y="5580335"/>
                <a:ext cx="686202" cy="1383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8" idx="7"/>
                <a:endCxn id="23" idx="2"/>
              </p:cNvCxnSpPr>
              <p:nvPr/>
            </p:nvCxnSpPr>
            <p:spPr>
              <a:xfrm rot="5400000" flipH="1" flipV="1">
                <a:off x="7700371" y="5293153"/>
                <a:ext cx="928391" cy="7261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8" idx="6"/>
                <a:endCxn id="25" idx="1"/>
              </p:cNvCxnSpPr>
              <p:nvPr/>
            </p:nvCxnSpPr>
            <p:spPr>
              <a:xfrm flipV="1">
                <a:off x="7927239" y="6197780"/>
                <a:ext cx="506089" cy="2287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8" idx="5"/>
                <a:endCxn id="26" idx="1"/>
              </p:cNvCxnSpPr>
              <p:nvPr/>
            </p:nvCxnSpPr>
            <p:spPr>
              <a:xfrm rot="16200000" flipH="1">
                <a:off x="7892846" y="6637906"/>
                <a:ext cx="474286" cy="6569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8" idx="4"/>
                <a:endCxn id="20" idx="0"/>
              </p:cNvCxnSpPr>
              <p:nvPr/>
            </p:nvCxnSpPr>
            <p:spPr>
              <a:xfrm rot="16200000" flipH="1">
                <a:off x="7326347" y="7024172"/>
                <a:ext cx="639110" cy="3049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8" idx="3"/>
                <a:endCxn id="24" idx="0"/>
              </p:cNvCxnSpPr>
              <p:nvPr/>
            </p:nvCxnSpPr>
            <p:spPr>
              <a:xfrm rot="5400000">
                <a:off x="6588687" y="6640690"/>
                <a:ext cx="511288" cy="6884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22" idx="3"/>
                <a:endCxn id="18" idx="2"/>
              </p:cNvCxnSpPr>
              <p:nvPr/>
            </p:nvCxnSpPr>
            <p:spPr>
              <a:xfrm>
                <a:off x="6380677" y="6302055"/>
                <a:ext cx="682121" cy="1244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9" idx="3"/>
                <a:endCxn id="18" idx="1"/>
              </p:cNvCxnSpPr>
              <p:nvPr/>
            </p:nvCxnSpPr>
            <p:spPr>
              <a:xfrm>
                <a:off x="6584998" y="5410666"/>
                <a:ext cx="603536" cy="709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21" idx="1"/>
                <a:endCxn id="19" idx="3"/>
              </p:cNvCxnSpPr>
              <p:nvPr/>
            </p:nvCxnSpPr>
            <p:spPr>
              <a:xfrm rot="10800000" flipV="1">
                <a:off x="6584998" y="5091110"/>
                <a:ext cx="518665" cy="3195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1" idx="2"/>
                <a:endCxn id="22" idx="0"/>
              </p:cNvCxnSpPr>
              <p:nvPr/>
            </p:nvCxnSpPr>
            <p:spPr>
              <a:xfrm rot="5400000">
                <a:off x="6348723" y="5083725"/>
                <a:ext cx="783751" cy="12290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23" idx="1"/>
              </p:cNvCxnSpPr>
              <p:nvPr/>
            </p:nvCxnSpPr>
            <p:spPr>
              <a:xfrm flipV="1">
                <a:off x="7644331" y="4980108"/>
                <a:ext cx="628684" cy="1076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1" idx="2"/>
                <a:endCxn id="26" idx="0"/>
              </p:cNvCxnSpPr>
              <p:nvPr/>
            </p:nvCxnSpPr>
            <p:spPr>
              <a:xfrm rot="16200000" flipH="1">
                <a:off x="7191499" y="5470027"/>
                <a:ext cx="1685232" cy="13579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endCxn id="25" idx="0"/>
              </p:cNvCxnSpPr>
              <p:nvPr/>
            </p:nvCxnSpPr>
            <p:spPr>
              <a:xfrm>
                <a:off x="7634900" y="5077655"/>
                <a:ext cx="1049902" cy="904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21" idx="2"/>
                <a:endCxn id="20" idx="0"/>
              </p:cNvCxnSpPr>
              <p:nvPr/>
            </p:nvCxnSpPr>
            <p:spPr>
              <a:xfrm rot="16200000" flipH="1">
                <a:off x="6481851" y="6179675"/>
                <a:ext cx="2189792" cy="4432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21" idx="1"/>
                <a:endCxn id="24" idx="0"/>
              </p:cNvCxnSpPr>
              <p:nvPr/>
            </p:nvCxnSpPr>
            <p:spPr>
              <a:xfrm rot="10800000" flipV="1">
                <a:off x="6500127" y="5091110"/>
                <a:ext cx="603536" cy="21494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19" idx="2"/>
                <a:endCxn id="22" idx="0"/>
              </p:cNvCxnSpPr>
              <p:nvPr/>
            </p:nvCxnSpPr>
            <p:spPr>
              <a:xfrm rot="5400000">
                <a:off x="5994439" y="5754200"/>
                <a:ext cx="467560" cy="2043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19" idx="2"/>
                <a:endCxn id="24" idx="0"/>
              </p:cNvCxnSpPr>
              <p:nvPr/>
            </p:nvCxnSpPr>
            <p:spPr>
              <a:xfrm rot="16200000" flipH="1">
                <a:off x="5606277" y="6346686"/>
                <a:ext cx="1617957" cy="1697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19" idx="2"/>
                <a:endCxn id="20" idx="0"/>
              </p:cNvCxnSpPr>
              <p:nvPr/>
            </p:nvCxnSpPr>
            <p:spPr>
              <a:xfrm rot="16200000" flipH="1">
                <a:off x="6127569" y="5825393"/>
                <a:ext cx="1873601" cy="146797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endCxn id="26" idx="1"/>
              </p:cNvCxnSpPr>
              <p:nvPr/>
            </p:nvCxnSpPr>
            <p:spPr>
              <a:xfrm>
                <a:off x="6641579" y="5410666"/>
                <a:ext cx="1816896" cy="179287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19" idx="3"/>
                <a:endCxn id="25" idx="1"/>
              </p:cNvCxnSpPr>
              <p:nvPr/>
            </p:nvCxnSpPr>
            <p:spPr>
              <a:xfrm>
                <a:off x="6584998" y="5410666"/>
                <a:ext cx="1848330" cy="787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19" idx="0"/>
                <a:endCxn id="21" idx="1"/>
              </p:cNvCxnSpPr>
              <p:nvPr/>
            </p:nvCxnSpPr>
            <p:spPr>
              <a:xfrm rot="5400000" flipH="1" flipV="1">
                <a:off x="6664884" y="4756608"/>
                <a:ext cx="104277" cy="7732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19" idx="3"/>
                <a:endCxn id="23" idx="1"/>
              </p:cNvCxnSpPr>
              <p:nvPr/>
            </p:nvCxnSpPr>
            <p:spPr>
              <a:xfrm flipV="1">
                <a:off x="6584998" y="4980108"/>
                <a:ext cx="1688017" cy="4305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22" idx="0"/>
                <a:endCxn id="23" idx="2"/>
              </p:cNvCxnSpPr>
              <p:nvPr/>
            </p:nvCxnSpPr>
            <p:spPr>
              <a:xfrm rot="5400000" flipH="1" flipV="1">
                <a:off x="6877785" y="4440297"/>
                <a:ext cx="898118" cy="24015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22" idx="2"/>
                <a:endCxn id="24" idx="0"/>
              </p:cNvCxnSpPr>
              <p:nvPr/>
            </p:nvCxnSpPr>
            <p:spPr>
              <a:xfrm rot="16200000" flipH="1">
                <a:off x="5951491" y="6691902"/>
                <a:ext cx="723204" cy="3740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22" idx="2"/>
                <a:endCxn id="20" idx="1"/>
              </p:cNvCxnSpPr>
              <p:nvPr/>
            </p:nvCxnSpPr>
            <p:spPr>
              <a:xfrm rot="16200000" flipH="1">
                <a:off x="6239519" y="6403873"/>
                <a:ext cx="1190762" cy="14176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endCxn id="26" idx="1"/>
              </p:cNvCxnSpPr>
              <p:nvPr/>
            </p:nvCxnSpPr>
            <p:spPr>
              <a:xfrm>
                <a:off x="6437258" y="6342420"/>
                <a:ext cx="2021217" cy="8611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22" idx="3"/>
              </p:cNvCxnSpPr>
              <p:nvPr/>
            </p:nvCxnSpPr>
            <p:spPr>
              <a:xfrm flipV="1">
                <a:off x="6380677" y="6187688"/>
                <a:ext cx="2062083" cy="1143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endCxn id="22" idx="3"/>
              </p:cNvCxnSpPr>
              <p:nvPr/>
            </p:nvCxnSpPr>
            <p:spPr>
              <a:xfrm rot="10800000">
                <a:off x="6380677" y="6302055"/>
                <a:ext cx="56582" cy="100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24" idx="0"/>
                <a:endCxn id="20" idx="1"/>
              </p:cNvCxnSpPr>
              <p:nvPr/>
            </p:nvCxnSpPr>
            <p:spPr>
              <a:xfrm rot="16200000" flipH="1">
                <a:off x="6788155" y="6952509"/>
                <a:ext cx="467558" cy="10436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24" idx="2"/>
                <a:endCxn id="26" idx="1"/>
              </p:cNvCxnSpPr>
              <p:nvPr/>
            </p:nvCxnSpPr>
            <p:spPr>
              <a:xfrm rot="5400000" flipH="1" flipV="1">
                <a:off x="7247202" y="6456460"/>
                <a:ext cx="464195" cy="1958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24" idx="3"/>
                <a:endCxn id="25" idx="1"/>
              </p:cNvCxnSpPr>
              <p:nvPr/>
            </p:nvCxnSpPr>
            <p:spPr>
              <a:xfrm flipV="1">
                <a:off x="6754743" y="6197780"/>
                <a:ext cx="1678586" cy="1254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24" idx="3"/>
                <a:endCxn id="23" idx="2"/>
              </p:cNvCxnSpPr>
              <p:nvPr/>
            </p:nvCxnSpPr>
            <p:spPr>
              <a:xfrm flipV="1">
                <a:off x="6754743" y="5192022"/>
                <a:ext cx="1772888" cy="22604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20" idx="0"/>
                <a:endCxn id="23" idx="2"/>
              </p:cNvCxnSpPr>
              <p:nvPr/>
            </p:nvCxnSpPr>
            <p:spPr>
              <a:xfrm rot="5400000" flipH="1" flipV="1">
                <a:off x="7010915" y="5979465"/>
                <a:ext cx="2304159" cy="7292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20" idx="3"/>
                <a:endCxn id="26" idx="1"/>
              </p:cNvCxnSpPr>
              <p:nvPr/>
            </p:nvCxnSpPr>
            <p:spPr>
              <a:xfrm flipV="1">
                <a:off x="8049831" y="7203536"/>
                <a:ext cx="408644" cy="5045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20" idx="3"/>
                <a:endCxn id="25" idx="2"/>
              </p:cNvCxnSpPr>
              <p:nvPr/>
            </p:nvCxnSpPr>
            <p:spPr>
              <a:xfrm flipV="1">
                <a:off x="8049831" y="6409694"/>
                <a:ext cx="634971" cy="12984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26" idx="0"/>
                <a:endCxn id="25" idx="2"/>
              </p:cNvCxnSpPr>
              <p:nvPr/>
            </p:nvCxnSpPr>
            <p:spPr>
              <a:xfrm rot="16200000" flipV="1">
                <a:off x="8407984" y="6686512"/>
                <a:ext cx="581927" cy="282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26" idx="0"/>
                <a:endCxn id="23" idx="2"/>
              </p:cNvCxnSpPr>
              <p:nvPr/>
            </p:nvCxnSpPr>
            <p:spPr>
              <a:xfrm rot="16200000" flipV="1">
                <a:off x="7720563" y="5999091"/>
                <a:ext cx="1799599" cy="1854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22"/>
            <p:cNvGrpSpPr>
              <a:grpSpLocks/>
            </p:cNvGrpSpPr>
            <p:nvPr/>
          </p:nvGrpSpPr>
          <p:grpSpPr bwMode="auto">
            <a:xfrm>
              <a:off x="5988995" y="5369667"/>
              <a:ext cx="858496" cy="820367"/>
              <a:chOff x="5875506" y="4763312"/>
              <a:chExt cx="3090154" cy="3161489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7064499" y="5986379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076496" y="5193442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549682" y="7496734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108609" y="4872492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873606" y="6090219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281860" y="4759215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6244107" y="7241865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440646" y="5976942"/>
                <a:ext cx="502826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467113" y="6986989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133" name="Straight Connector 132"/>
              <p:cNvCxnSpPr>
                <a:stCxn id="124" idx="0"/>
                <a:endCxn id="127" idx="2"/>
              </p:cNvCxnSpPr>
              <p:nvPr/>
            </p:nvCxnSpPr>
            <p:spPr>
              <a:xfrm rot="16200000" flipV="1">
                <a:off x="7081630" y="5571262"/>
                <a:ext cx="689097" cy="141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24" idx="7"/>
                <a:endCxn id="129" idx="2"/>
              </p:cNvCxnSpPr>
              <p:nvPr/>
            </p:nvCxnSpPr>
            <p:spPr>
              <a:xfrm rot="5400000" flipH="1" flipV="1">
                <a:off x="7699919" y="5289588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4" idx="6"/>
                <a:endCxn id="131" idx="1"/>
              </p:cNvCxnSpPr>
              <p:nvPr/>
            </p:nvCxnSpPr>
            <p:spPr>
              <a:xfrm flipV="1">
                <a:off x="7929002" y="6194053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4" idx="5"/>
                <a:endCxn id="132" idx="1"/>
              </p:cNvCxnSpPr>
              <p:nvPr/>
            </p:nvCxnSpPr>
            <p:spPr>
              <a:xfrm rot="16200000" flipH="1">
                <a:off x="7900314" y="6637307"/>
                <a:ext cx="471986" cy="6616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24" idx="4"/>
                <a:endCxn id="126" idx="0"/>
              </p:cNvCxnSpPr>
              <p:nvPr/>
            </p:nvCxnSpPr>
            <p:spPr>
              <a:xfrm rot="16200000" flipH="1">
                <a:off x="7325770" y="7025816"/>
                <a:ext cx="641901" cy="2999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24" idx="3"/>
                <a:endCxn id="130" idx="0"/>
              </p:cNvCxnSpPr>
              <p:nvPr/>
            </p:nvCxnSpPr>
            <p:spPr>
              <a:xfrm rot="5400000">
                <a:off x="6589090" y="6642955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28" idx="3"/>
                <a:endCxn id="124" idx="2"/>
              </p:cNvCxnSpPr>
              <p:nvPr/>
            </p:nvCxnSpPr>
            <p:spPr>
              <a:xfrm>
                <a:off x="6376426" y="6297893"/>
                <a:ext cx="688073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25" idx="3"/>
                <a:endCxn id="124" idx="1"/>
              </p:cNvCxnSpPr>
              <p:nvPr/>
            </p:nvCxnSpPr>
            <p:spPr>
              <a:xfrm>
                <a:off x="6588141" y="5401116"/>
                <a:ext cx="599859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127" idx="1"/>
                <a:endCxn id="125" idx="3"/>
              </p:cNvCxnSpPr>
              <p:nvPr/>
            </p:nvCxnSpPr>
            <p:spPr>
              <a:xfrm rot="10800000" flipV="1">
                <a:off x="6588141" y="5089608"/>
                <a:ext cx="520469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27" idx="2"/>
                <a:endCxn id="128" idx="0"/>
              </p:cNvCxnSpPr>
              <p:nvPr/>
            </p:nvCxnSpPr>
            <p:spPr>
              <a:xfrm rot="5400000">
                <a:off x="6346052" y="5080655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endCxn id="129" idx="1"/>
              </p:cNvCxnSpPr>
              <p:nvPr/>
            </p:nvCxnSpPr>
            <p:spPr>
              <a:xfrm flipV="1">
                <a:off x="7646715" y="4976332"/>
                <a:ext cx="635145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27" idx="2"/>
                <a:endCxn id="132" idx="0"/>
              </p:cNvCxnSpPr>
              <p:nvPr/>
            </p:nvCxnSpPr>
            <p:spPr>
              <a:xfrm rot="16200000" flipH="1">
                <a:off x="7190011" y="5462881"/>
                <a:ext cx="1689707" cy="1358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endCxn id="131" idx="0"/>
              </p:cNvCxnSpPr>
              <p:nvPr/>
            </p:nvCxnSpPr>
            <p:spPr>
              <a:xfrm>
                <a:off x="7637896" y="5070729"/>
                <a:ext cx="1049750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>
                <a:stCxn id="127" idx="2"/>
                <a:endCxn id="126" idx="0"/>
              </p:cNvCxnSpPr>
              <p:nvPr/>
            </p:nvCxnSpPr>
            <p:spPr>
              <a:xfrm rot="16200000" flipH="1">
                <a:off x="6476420" y="6176472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27" idx="1"/>
                <a:endCxn id="130" idx="0"/>
              </p:cNvCxnSpPr>
              <p:nvPr/>
            </p:nvCxnSpPr>
            <p:spPr>
              <a:xfrm rot="10800000" flipV="1">
                <a:off x="6499926" y="5089608"/>
                <a:ext cx="608683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25" idx="2"/>
                <a:endCxn id="128" idx="0"/>
              </p:cNvCxnSpPr>
              <p:nvPr/>
            </p:nvCxnSpPr>
            <p:spPr>
              <a:xfrm rot="5400000">
                <a:off x="5994880" y="5752778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25" idx="2"/>
                <a:endCxn id="130" idx="0"/>
              </p:cNvCxnSpPr>
              <p:nvPr/>
            </p:nvCxnSpPr>
            <p:spPr>
              <a:xfrm rot="16200000" flipH="1">
                <a:off x="5604308" y="6346246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25" idx="2"/>
                <a:endCxn id="126" idx="0"/>
              </p:cNvCxnSpPr>
              <p:nvPr/>
            </p:nvCxnSpPr>
            <p:spPr>
              <a:xfrm rot="16200000" flipH="1">
                <a:off x="6125254" y="5825300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endCxn id="132" idx="1"/>
              </p:cNvCxnSpPr>
              <p:nvPr/>
            </p:nvCxnSpPr>
            <p:spPr>
              <a:xfrm>
                <a:off x="6641069" y="5401116"/>
                <a:ext cx="1826044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25" idx="3"/>
                <a:endCxn id="131" idx="1"/>
              </p:cNvCxnSpPr>
              <p:nvPr/>
            </p:nvCxnSpPr>
            <p:spPr>
              <a:xfrm>
                <a:off x="6588141" y="5401116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>
                <a:stCxn id="125" idx="0"/>
                <a:endCxn id="127" idx="1"/>
              </p:cNvCxnSpPr>
              <p:nvPr/>
            </p:nvCxnSpPr>
            <p:spPr>
              <a:xfrm rot="5400000" flipH="1" flipV="1">
                <a:off x="6668548" y="4753381"/>
                <a:ext cx="103834" cy="776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>
                <a:stCxn id="125" idx="3"/>
                <a:endCxn id="129" idx="1"/>
              </p:cNvCxnSpPr>
              <p:nvPr/>
            </p:nvCxnSpPr>
            <p:spPr>
              <a:xfrm flipV="1">
                <a:off x="6588141" y="4976332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128" idx="0"/>
                <a:endCxn id="129" idx="2"/>
              </p:cNvCxnSpPr>
              <p:nvPr/>
            </p:nvCxnSpPr>
            <p:spPr>
              <a:xfrm rot="5400000" flipH="1" flipV="1">
                <a:off x="6876036" y="4437394"/>
                <a:ext cx="906213" cy="2399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28" idx="2"/>
                <a:endCxn id="130" idx="0"/>
              </p:cNvCxnSpPr>
              <p:nvPr/>
            </p:nvCxnSpPr>
            <p:spPr>
              <a:xfrm rot="16200000" flipH="1">
                <a:off x="5951248" y="6693180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28" idx="2"/>
                <a:endCxn id="126" idx="1"/>
              </p:cNvCxnSpPr>
              <p:nvPr/>
            </p:nvCxnSpPr>
            <p:spPr>
              <a:xfrm rot="16200000" flipH="1">
                <a:off x="6244848" y="6399580"/>
                <a:ext cx="1189405" cy="14202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endCxn id="132" idx="1"/>
              </p:cNvCxnSpPr>
              <p:nvPr/>
            </p:nvCxnSpPr>
            <p:spPr>
              <a:xfrm>
                <a:off x="6438179" y="6335651"/>
                <a:ext cx="2028934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28" idx="3"/>
              </p:cNvCxnSpPr>
              <p:nvPr/>
            </p:nvCxnSpPr>
            <p:spPr>
              <a:xfrm flipV="1">
                <a:off x="6376426" y="6184616"/>
                <a:ext cx="2073045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endCxn id="128" idx="3"/>
              </p:cNvCxnSpPr>
              <p:nvPr/>
            </p:nvCxnSpPr>
            <p:spPr>
              <a:xfrm rot="10800000">
                <a:off x="6376426" y="6297893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30" idx="0"/>
                <a:endCxn id="126" idx="1"/>
              </p:cNvCxnSpPr>
              <p:nvPr/>
            </p:nvCxnSpPr>
            <p:spPr>
              <a:xfrm rot="16200000" flipH="1">
                <a:off x="6793532" y="6948258"/>
                <a:ext cx="462543" cy="10497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30" idx="2"/>
                <a:endCxn id="132" idx="1"/>
              </p:cNvCxnSpPr>
              <p:nvPr/>
            </p:nvCxnSpPr>
            <p:spPr>
              <a:xfrm rot="5400000" flipH="1" flipV="1">
                <a:off x="7252248" y="6451784"/>
                <a:ext cx="462543" cy="19671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130" idx="3"/>
                <a:endCxn id="131" idx="1"/>
              </p:cNvCxnSpPr>
              <p:nvPr/>
            </p:nvCxnSpPr>
            <p:spPr>
              <a:xfrm flipV="1">
                <a:off x="6755751" y="6194053"/>
                <a:ext cx="1684895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30" idx="3"/>
                <a:endCxn id="129" idx="2"/>
              </p:cNvCxnSpPr>
              <p:nvPr/>
            </p:nvCxnSpPr>
            <p:spPr>
              <a:xfrm flipV="1">
                <a:off x="6755751" y="5184005"/>
                <a:ext cx="1773110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26" idx="0"/>
                <a:endCxn id="129" idx="2"/>
              </p:cNvCxnSpPr>
              <p:nvPr/>
            </p:nvCxnSpPr>
            <p:spPr>
              <a:xfrm rot="5400000" flipH="1" flipV="1">
                <a:off x="7006404" y="5974284"/>
                <a:ext cx="2312729" cy="7321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26" idx="3"/>
                <a:endCxn id="132" idx="1"/>
              </p:cNvCxnSpPr>
              <p:nvPr/>
            </p:nvCxnSpPr>
            <p:spPr>
              <a:xfrm flipV="1">
                <a:off x="8052502" y="7204106"/>
                <a:ext cx="414611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26" idx="3"/>
                <a:endCxn id="131" idx="2"/>
              </p:cNvCxnSpPr>
              <p:nvPr/>
            </p:nvCxnSpPr>
            <p:spPr>
              <a:xfrm flipV="1">
                <a:off x="8052502" y="6411169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>
                <a:stCxn id="132" idx="0"/>
                <a:endCxn id="131" idx="2"/>
              </p:cNvCxnSpPr>
              <p:nvPr/>
            </p:nvCxnSpPr>
            <p:spPr>
              <a:xfrm rot="16200000" flipV="1">
                <a:off x="8412970" y="6685846"/>
                <a:ext cx="575820" cy="26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32" idx="0"/>
                <a:endCxn id="129" idx="2"/>
              </p:cNvCxnSpPr>
              <p:nvPr/>
            </p:nvCxnSpPr>
            <p:spPr>
              <a:xfrm rot="16200000" flipV="1">
                <a:off x="7719995" y="5992871"/>
                <a:ext cx="1802984" cy="185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69"/>
            <p:cNvGrpSpPr>
              <a:grpSpLocks/>
            </p:cNvGrpSpPr>
            <p:nvPr/>
          </p:nvGrpSpPr>
          <p:grpSpPr bwMode="auto">
            <a:xfrm>
              <a:off x="7678366" y="5064867"/>
              <a:ext cx="858496" cy="820367"/>
              <a:chOff x="5875506" y="4763312"/>
              <a:chExt cx="3090154" cy="3161489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7061593" y="5990476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6082409" y="5197539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6770" y="7500831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105697" y="4876589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879518" y="6094316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8278954" y="4763312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250019" y="7245962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8437740" y="5981039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8464201" y="6991086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180" name="Straight Connector 179"/>
              <p:cNvCxnSpPr>
                <a:stCxn id="171" idx="0"/>
                <a:endCxn id="174" idx="2"/>
              </p:cNvCxnSpPr>
              <p:nvPr/>
            </p:nvCxnSpPr>
            <p:spPr>
              <a:xfrm rot="16200000" flipV="1">
                <a:off x="7083131" y="5579771"/>
                <a:ext cx="689097" cy="13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171" idx="7"/>
                <a:endCxn id="176" idx="2"/>
              </p:cNvCxnSpPr>
              <p:nvPr/>
            </p:nvCxnSpPr>
            <p:spPr>
              <a:xfrm rot="5400000" flipH="1" flipV="1">
                <a:off x="7697013" y="5293685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>
                <a:stCxn id="171" idx="6"/>
                <a:endCxn id="178" idx="1"/>
              </p:cNvCxnSpPr>
              <p:nvPr/>
            </p:nvCxnSpPr>
            <p:spPr>
              <a:xfrm flipV="1">
                <a:off x="7926095" y="6198150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1" idx="5"/>
                <a:endCxn id="179" idx="1"/>
              </p:cNvCxnSpPr>
              <p:nvPr/>
            </p:nvCxnSpPr>
            <p:spPr>
              <a:xfrm rot="16200000" flipH="1">
                <a:off x="7897402" y="6641410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71" idx="4"/>
                <a:endCxn id="173" idx="0"/>
              </p:cNvCxnSpPr>
              <p:nvPr/>
            </p:nvCxnSpPr>
            <p:spPr>
              <a:xfrm rot="16200000" flipH="1">
                <a:off x="7327270" y="7025501"/>
                <a:ext cx="641901" cy="308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stCxn id="171" idx="3"/>
                <a:endCxn id="177" idx="0"/>
              </p:cNvCxnSpPr>
              <p:nvPr/>
            </p:nvCxnSpPr>
            <p:spPr>
              <a:xfrm rot="5400000">
                <a:off x="6595003" y="6647052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75" idx="3"/>
                <a:endCxn id="171" idx="2"/>
              </p:cNvCxnSpPr>
              <p:nvPr/>
            </p:nvCxnSpPr>
            <p:spPr>
              <a:xfrm>
                <a:off x="6382338" y="6301990"/>
                <a:ext cx="679255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72" idx="3"/>
                <a:endCxn id="171" idx="1"/>
              </p:cNvCxnSpPr>
              <p:nvPr/>
            </p:nvCxnSpPr>
            <p:spPr>
              <a:xfrm>
                <a:off x="6585234" y="5405213"/>
                <a:ext cx="608678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>
                <a:stCxn id="174" idx="1"/>
                <a:endCxn id="172" idx="3"/>
              </p:cNvCxnSpPr>
              <p:nvPr/>
            </p:nvCxnSpPr>
            <p:spPr>
              <a:xfrm rot="10800000" flipV="1">
                <a:off x="6585234" y="5093705"/>
                <a:ext cx="520463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74" idx="2"/>
                <a:endCxn id="175" idx="0"/>
              </p:cNvCxnSpPr>
              <p:nvPr/>
            </p:nvCxnSpPr>
            <p:spPr>
              <a:xfrm rot="5400000">
                <a:off x="6351964" y="5084752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endCxn id="176" idx="1"/>
              </p:cNvCxnSpPr>
              <p:nvPr/>
            </p:nvCxnSpPr>
            <p:spPr>
              <a:xfrm flipV="1">
                <a:off x="7652628" y="4980429"/>
                <a:ext cx="626326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74" idx="2"/>
                <a:endCxn id="179" idx="0"/>
              </p:cNvCxnSpPr>
              <p:nvPr/>
            </p:nvCxnSpPr>
            <p:spPr>
              <a:xfrm rot="16200000" flipH="1">
                <a:off x="7191511" y="5471390"/>
                <a:ext cx="1689707" cy="1349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endCxn id="178" idx="0"/>
              </p:cNvCxnSpPr>
              <p:nvPr/>
            </p:nvCxnSpPr>
            <p:spPr>
              <a:xfrm>
                <a:off x="7634985" y="5074826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74" idx="2"/>
                <a:endCxn id="173" idx="0"/>
              </p:cNvCxnSpPr>
              <p:nvPr/>
            </p:nvCxnSpPr>
            <p:spPr>
              <a:xfrm rot="16200000" flipH="1">
                <a:off x="6482333" y="6180569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74" idx="1"/>
                <a:endCxn id="177" idx="0"/>
              </p:cNvCxnSpPr>
              <p:nvPr/>
            </p:nvCxnSpPr>
            <p:spPr>
              <a:xfrm rot="10800000" flipV="1">
                <a:off x="6505838" y="5093705"/>
                <a:ext cx="599859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72" idx="2"/>
                <a:endCxn id="175" idx="0"/>
              </p:cNvCxnSpPr>
              <p:nvPr/>
            </p:nvCxnSpPr>
            <p:spPr>
              <a:xfrm rot="5400000">
                <a:off x="6000792" y="5756875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72" idx="2"/>
                <a:endCxn id="177" idx="0"/>
              </p:cNvCxnSpPr>
              <p:nvPr/>
            </p:nvCxnSpPr>
            <p:spPr>
              <a:xfrm rot="16200000" flipH="1">
                <a:off x="5610220" y="6350343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72" idx="2"/>
                <a:endCxn id="173" idx="0"/>
              </p:cNvCxnSpPr>
              <p:nvPr/>
            </p:nvCxnSpPr>
            <p:spPr>
              <a:xfrm rot="16200000" flipH="1">
                <a:off x="6131166" y="5829397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endCxn id="179" idx="1"/>
              </p:cNvCxnSpPr>
              <p:nvPr/>
            </p:nvCxnSpPr>
            <p:spPr>
              <a:xfrm>
                <a:off x="6646982" y="5405213"/>
                <a:ext cx="1817220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72" idx="3"/>
                <a:endCxn id="178" idx="1"/>
              </p:cNvCxnSpPr>
              <p:nvPr/>
            </p:nvCxnSpPr>
            <p:spPr>
              <a:xfrm>
                <a:off x="6585234" y="5405213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>
                <a:stCxn id="172" idx="0"/>
                <a:endCxn id="174" idx="1"/>
              </p:cNvCxnSpPr>
              <p:nvPr/>
            </p:nvCxnSpPr>
            <p:spPr>
              <a:xfrm rot="5400000" flipH="1" flipV="1">
                <a:off x="6670049" y="4761890"/>
                <a:ext cx="103834" cy="767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stCxn id="172" idx="3"/>
                <a:endCxn id="176" idx="1"/>
              </p:cNvCxnSpPr>
              <p:nvPr/>
            </p:nvCxnSpPr>
            <p:spPr>
              <a:xfrm flipV="1">
                <a:off x="6585234" y="4980429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175" idx="0"/>
                <a:endCxn id="176" idx="2"/>
              </p:cNvCxnSpPr>
              <p:nvPr/>
            </p:nvCxnSpPr>
            <p:spPr>
              <a:xfrm rot="5400000" flipH="1" flipV="1">
                <a:off x="6877542" y="4445898"/>
                <a:ext cx="906213" cy="23906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175" idx="2"/>
                <a:endCxn id="177" idx="0"/>
              </p:cNvCxnSpPr>
              <p:nvPr/>
            </p:nvCxnSpPr>
            <p:spPr>
              <a:xfrm rot="16200000" flipH="1">
                <a:off x="5957160" y="6697277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175" idx="2"/>
                <a:endCxn id="173" idx="1"/>
              </p:cNvCxnSpPr>
              <p:nvPr/>
            </p:nvCxnSpPr>
            <p:spPr>
              <a:xfrm rot="16200000" flipH="1">
                <a:off x="6246349" y="6408089"/>
                <a:ext cx="1189405" cy="1411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endCxn id="179" idx="1"/>
              </p:cNvCxnSpPr>
              <p:nvPr/>
            </p:nvCxnSpPr>
            <p:spPr>
              <a:xfrm>
                <a:off x="6444091" y="6339748"/>
                <a:ext cx="2020110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175" idx="3"/>
              </p:cNvCxnSpPr>
              <p:nvPr/>
            </p:nvCxnSpPr>
            <p:spPr>
              <a:xfrm flipV="1">
                <a:off x="6382338" y="6188713"/>
                <a:ext cx="2064220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endCxn id="175" idx="3"/>
              </p:cNvCxnSpPr>
              <p:nvPr/>
            </p:nvCxnSpPr>
            <p:spPr>
              <a:xfrm rot="10800000">
                <a:off x="6382338" y="6301990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>
                <a:stCxn id="177" idx="0"/>
                <a:endCxn id="173" idx="1"/>
              </p:cNvCxnSpPr>
              <p:nvPr/>
            </p:nvCxnSpPr>
            <p:spPr>
              <a:xfrm rot="16200000" flipH="1">
                <a:off x="6795033" y="6956768"/>
                <a:ext cx="462543" cy="1040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177" idx="2"/>
                <a:endCxn id="179" idx="1"/>
              </p:cNvCxnSpPr>
              <p:nvPr/>
            </p:nvCxnSpPr>
            <p:spPr>
              <a:xfrm rot="5400000" flipH="1" flipV="1">
                <a:off x="7253748" y="6460293"/>
                <a:ext cx="462543" cy="1958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177" idx="3"/>
                <a:endCxn id="178" idx="1"/>
              </p:cNvCxnSpPr>
              <p:nvPr/>
            </p:nvCxnSpPr>
            <p:spPr>
              <a:xfrm flipV="1">
                <a:off x="6761663" y="6198150"/>
                <a:ext cx="1676076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177" idx="3"/>
                <a:endCxn id="176" idx="2"/>
              </p:cNvCxnSpPr>
              <p:nvPr/>
            </p:nvCxnSpPr>
            <p:spPr>
              <a:xfrm flipV="1">
                <a:off x="6761663" y="5188102"/>
                <a:ext cx="1764291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173" idx="0"/>
                <a:endCxn id="176" idx="2"/>
              </p:cNvCxnSpPr>
              <p:nvPr/>
            </p:nvCxnSpPr>
            <p:spPr>
              <a:xfrm rot="5400000" flipH="1" flipV="1">
                <a:off x="7007910" y="5982787"/>
                <a:ext cx="23127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>
                <a:stCxn id="173" idx="3"/>
                <a:endCxn id="179" idx="1"/>
              </p:cNvCxnSpPr>
              <p:nvPr/>
            </p:nvCxnSpPr>
            <p:spPr>
              <a:xfrm flipV="1">
                <a:off x="8049596" y="7208203"/>
                <a:ext cx="414606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173" idx="3"/>
                <a:endCxn id="178" idx="2"/>
              </p:cNvCxnSpPr>
              <p:nvPr/>
            </p:nvCxnSpPr>
            <p:spPr>
              <a:xfrm flipV="1">
                <a:off x="8049596" y="6415266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>
                <a:stCxn id="179" idx="0"/>
                <a:endCxn id="178" idx="2"/>
              </p:cNvCxnSpPr>
              <p:nvPr/>
            </p:nvCxnSpPr>
            <p:spPr>
              <a:xfrm rot="16200000" flipV="1">
                <a:off x="8410058" y="6689948"/>
                <a:ext cx="575820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stCxn id="179" idx="0"/>
                <a:endCxn id="176" idx="2"/>
              </p:cNvCxnSpPr>
              <p:nvPr/>
            </p:nvCxnSpPr>
            <p:spPr>
              <a:xfrm rot="16200000" flipV="1">
                <a:off x="7717089" y="5996967"/>
                <a:ext cx="1802984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16"/>
            <p:cNvGrpSpPr>
              <a:grpSpLocks/>
            </p:cNvGrpSpPr>
            <p:nvPr/>
          </p:nvGrpSpPr>
          <p:grpSpPr bwMode="auto">
            <a:xfrm>
              <a:off x="7840494" y="6715326"/>
              <a:ext cx="858496" cy="820367"/>
              <a:chOff x="5875506" y="4763312"/>
              <a:chExt cx="3090154" cy="3161489"/>
            </a:xfrm>
          </p:grpSpPr>
          <p:sp>
            <p:nvSpPr>
              <p:cNvPr id="218" name="Oval 217"/>
              <p:cNvSpPr/>
              <p:nvPr/>
            </p:nvSpPr>
            <p:spPr>
              <a:xfrm>
                <a:off x="7060226" y="5992396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6081042" y="5199460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5403" y="7502752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104330" y="4878509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5878151" y="6096236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8277587" y="4765233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248652" y="7247882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8436373" y="5982960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8462834" y="6993007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227" name="Straight Connector 226"/>
              <p:cNvCxnSpPr>
                <a:stCxn id="218" idx="0"/>
                <a:endCxn id="221" idx="2"/>
              </p:cNvCxnSpPr>
              <p:nvPr/>
            </p:nvCxnSpPr>
            <p:spPr>
              <a:xfrm rot="16200000" flipV="1">
                <a:off x="7081764" y="5581692"/>
                <a:ext cx="689097" cy="13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>
                <a:stCxn id="218" idx="7"/>
                <a:endCxn id="223" idx="2"/>
              </p:cNvCxnSpPr>
              <p:nvPr/>
            </p:nvCxnSpPr>
            <p:spPr>
              <a:xfrm rot="5400000" flipH="1" flipV="1">
                <a:off x="7695646" y="5295605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18" idx="6"/>
                <a:endCxn id="225" idx="1"/>
              </p:cNvCxnSpPr>
              <p:nvPr/>
            </p:nvCxnSpPr>
            <p:spPr>
              <a:xfrm flipV="1">
                <a:off x="7924728" y="6200070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stCxn id="218" idx="5"/>
                <a:endCxn id="226" idx="1"/>
              </p:cNvCxnSpPr>
              <p:nvPr/>
            </p:nvCxnSpPr>
            <p:spPr>
              <a:xfrm rot="16200000" flipH="1">
                <a:off x="7896035" y="6643330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18" idx="4"/>
                <a:endCxn id="220" idx="0"/>
              </p:cNvCxnSpPr>
              <p:nvPr/>
            </p:nvCxnSpPr>
            <p:spPr>
              <a:xfrm rot="16200000" flipH="1">
                <a:off x="7325903" y="7027421"/>
                <a:ext cx="641901" cy="308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>
                <a:stCxn id="218" idx="3"/>
                <a:endCxn id="224" idx="0"/>
              </p:cNvCxnSpPr>
              <p:nvPr/>
            </p:nvCxnSpPr>
            <p:spPr>
              <a:xfrm rot="5400000">
                <a:off x="6593636" y="6648973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22" idx="3"/>
                <a:endCxn id="218" idx="2"/>
              </p:cNvCxnSpPr>
              <p:nvPr/>
            </p:nvCxnSpPr>
            <p:spPr>
              <a:xfrm>
                <a:off x="6380971" y="6303910"/>
                <a:ext cx="679255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stCxn id="219" idx="3"/>
                <a:endCxn id="218" idx="1"/>
              </p:cNvCxnSpPr>
              <p:nvPr/>
            </p:nvCxnSpPr>
            <p:spPr>
              <a:xfrm>
                <a:off x="6583867" y="5407134"/>
                <a:ext cx="608678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>
                <a:stCxn id="221" idx="1"/>
                <a:endCxn id="219" idx="3"/>
              </p:cNvCxnSpPr>
              <p:nvPr/>
            </p:nvCxnSpPr>
            <p:spPr>
              <a:xfrm rot="10800000" flipV="1">
                <a:off x="6583867" y="5095626"/>
                <a:ext cx="520463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21" idx="2"/>
                <a:endCxn id="222" idx="0"/>
              </p:cNvCxnSpPr>
              <p:nvPr/>
            </p:nvCxnSpPr>
            <p:spPr>
              <a:xfrm rot="5400000">
                <a:off x="6350597" y="5086673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>
                <a:endCxn id="223" idx="1"/>
              </p:cNvCxnSpPr>
              <p:nvPr/>
            </p:nvCxnSpPr>
            <p:spPr>
              <a:xfrm flipV="1">
                <a:off x="7651261" y="4982349"/>
                <a:ext cx="626326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21" idx="2"/>
                <a:endCxn id="226" idx="0"/>
              </p:cNvCxnSpPr>
              <p:nvPr/>
            </p:nvCxnSpPr>
            <p:spPr>
              <a:xfrm rot="16200000" flipH="1">
                <a:off x="7190144" y="5473310"/>
                <a:ext cx="1689707" cy="1349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endCxn id="225" idx="0"/>
              </p:cNvCxnSpPr>
              <p:nvPr/>
            </p:nvCxnSpPr>
            <p:spPr>
              <a:xfrm>
                <a:off x="7633618" y="5076746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>
                <a:stCxn id="221" idx="2"/>
                <a:endCxn id="220" idx="0"/>
              </p:cNvCxnSpPr>
              <p:nvPr/>
            </p:nvCxnSpPr>
            <p:spPr>
              <a:xfrm rot="16200000" flipH="1">
                <a:off x="6480966" y="6182489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stCxn id="221" idx="1"/>
                <a:endCxn id="224" idx="0"/>
              </p:cNvCxnSpPr>
              <p:nvPr/>
            </p:nvCxnSpPr>
            <p:spPr>
              <a:xfrm rot="10800000" flipV="1">
                <a:off x="6504472" y="5095626"/>
                <a:ext cx="599859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>
                <a:stCxn id="219" idx="2"/>
                <a:endCxn id="222" idx="0"/>
              </p:cNvCxnSpPr>
              <p:nvPr/>
            </p:nvCxnSpPr>
            <p:spPr>
              <a:xfrm rot="5400000">
                <a:off x="5999426" y="5758795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stCxn id="219" idx="2"/>
                <a:endCxn id="224" idx="0"/>
              </p:cNvCxnSpPr>
              <p:nvPr/>
            </p:nvCxnSpPr>
            <p:spPr>
              <a:xfrm rot="16200000" flipH="1">
                <a:off x="5608853" y="6352264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19" idx="2"/>
                <a:endCxn id="220" idx="0"/>
              </p:cNvCxnSpPr>
              <p:nvPr/>
            </p:nvCxnSpPr>
            <p:spPr>
              <a:xfrm rot="16200000" flipH="1">
                <a:off x="6129799" y="5831317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endCxn id="226" idx="1"/>
              </p:cNvCxnSpPr>
              <p:nvPr/>
            </p:nvCxnSpPr>
            <p:spPr>
              <a:xfrm>
                <a:off x="6645615" y="5407134"/>
                <a:ext cx="1817220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19" idx="3"/>
                <a:endCxn id="225" idx="1"/>
              </p:cNvCxnSpPr>
              <p:nvPr/>
            </p:nvCxnSpPr>
            <p:spPr>
              <a:xfrm>
                <a:off x="6583867" y="5407134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19" idx="0"/>
                <a:endCxn id="221" idx="1"/>
              </p:cNvCxnSpPr>
              <p:nvPr/>
            </p:nvCxnSpPr>
            <p:spPr>
              <a:xfrm rot="5400000" flipH="1" flipV="1">
                <a:off x="6668682" y="4763811"/>
                <a:ext cx="103834" cy="767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19" idx="3"/>
                <a:endCxn id="223" idx="1"/>
              </p:cNvCxnSpPr>
              <p:nvPr/>
            </p:nvCxnSpPr>
            <p:spPr>
              <a:xfrm flipV="1">
                <a:off x="6583867" y="4982349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>
                <a:stCxn id="222" idx="0"/>
                <a:endCxn id="223" idx="2"/>
              </p:cNvCxnSpPr>
              <p:nvPr/>
            </p:nvCxnSpPr>
            <p:spPr>
              <a:xfrm rot="5400000" flipH="1" flipV="1">
                <a:off x="6876175" y="4447818"/>
                <a:ext cx="906213" cy="23906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22" idx="2"/>
                <a:endCxn id="224" idx="0"/>
              </p:cNvCxnSpPr>
              <p:nvPr/>
            </p:nvCxnSpPr>
            <p:spPr>
              <a:xfrm rot="16200000" flipH="1">
                <a:off x="5955793" y="6699198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>
                <a:stCxn id="222" idx="2"/>
                <a:endCxn id="220" idx="1"/>
              </p:cNvCxnSpPr>
              <p:nvPr/>
            </p:nvCxnSpPr>
            <p:spPr>
              <a:xfrm rot="16200000" flipH="1">
                <a:off x="6244982" y="6410010"/>
                <a:ext cx="1189405" cy="1411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>
                <a:endCxn id="226" idx="1"/>
              </p:cNvCxnSpPr>
              <p:nvPr/>
            </p:nvCxnSpPr>
            <p:spPr>
              <a:xfrm>
                <a:off x="6442724" y="6341669"/>
                <a:ext cx="2020110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>
                <a:stCxn id="222" idx="3"/>
              </p:cNvCxnSpPr>
              <p:nvPr/>
            </p:nvCxnSpPr>
            <p:spPr>
              <a:xfrm flipV="1">
                <a:off x="6380971" y="6190634"/>
                <a:ext cx="2064220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>
                <a:endCxn id="222" idx="3"/>
              </p:cNvCxnSpPr>
              <p:nvPr/>
            </p:nvCxnSpPr>
            <p:spPr>
              <a:xfrm rot="10800000">
                <a:off x="6380971" y="6303910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>
                <a:stCxn id="224" idx="0"/>
                <a:endCxn id="220" idx="1"/>
              </p:cNvCxnSpPr>
              <p:nvPr/>
            </p:nvCxnSpPr>
            <p:spPr>
              <a:xfrm rot="16200000" flipH="1">
                <a:off x="6793666" y="6958688"/>
                <a:ext cx="462543" cy="1040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24" idx="2"/>
                <a:endCxn id="226" idx="1"/>
              </p:cNvCxnSpPr>
              <p:nvPr/>
            </p:nvCxnSpPr>
            <p:spPr>
              <a:xfrm rot="5400000" flipH="1" flipV="1">
                <a:off x="7252381" y="6462214"/>
                <a:ext cx="462543" cy="1958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24" idx="3"/>
                <a:endCxn id="225" idx="1"/>
              </p:cNvCxnSpPr>
              <p:nvPr/>
            </p:nvCxnSpPr>
            <p:spPr>
              <a:xfrm flipV="1">
                <a:off x="6760296" y="6200070"/>
                <a:ext cx="1676076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24" idx="3"/>
                <a:endCxn id="223" idx="2"/>
              </p:cNvCxnSpPr>
              <p:nvPr/>
            </p:nvCxnSpPr>
            <p:spPr>
              <a:xfrm flipV="1">
                <a:off x="6760296" y="5190023"/>
                <a:ext cx="1764291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20" idx="0"/>
                <a:endCxn id="223" idx="2"/>
              </p:cNvCxnSpPr>
              <p:nvPr/>
            </p:nvCxnSpPr>
            <p:spPr>
              <a:xfrm rot="5400000" flipH="1" flipV="1">
                <a:off x="7006543" y="5984708"/>
                <a:ext cx="23127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stCxn id="220" idx="3"/>
                <a:endCxn id="226" idx="1"/>
              </p:cNvCxnSpPr>
              <p:nvPr/>
            </p:nvCxnSpPr>
            <p:spPr>
              <a:xfrm flipV="1">
                <a:off x="8048229" y="7210123"/>
                <a:ext cx="414606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stCxn id="220" idx="3"/>
                <a:endCxn id="225" idx="2"/>
              </p:cNvCxnSpPr>
              <p:nvPr/>
            </p:nvCxnSpPr>
            <p:spPr>
              <a:xfrm flipV="1">
                <a:off x="8048229" y="6417187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26" idx="0"/>
                <a:endCxn id="225" idx="2"/>
              </p:cNvCxnSpPr>
              <p:nvPr/>
            </p:nvCxnSpPr>
            <p:spPr>
              <a:xfrm rot="16200000" flipV="1">
                <a:off x="8408691" y="6691869"/>
                <a:ext cx="575820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>
                <a:stCxn id="226" idx="0"/>
                <a:endCxn id="223" idx="2"/>
              </p:cNvCxnSpPr>
              <p:nvPr/>
            </p:nvCxnSpPr>
            <p:spPr>
              <a:xfrm rot="16200000" flipV="1">
                <a:off x="7715722" y="5998888"/>
                <a:ext cx="1802984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63"/>
            <p:cNvGrpSpPr>
              <a:grpSpLocks/>
            </p:cNvGrpSpPr>
            <p:nvPr/>
          </p:nvGrpSpPr>
          <p:grpSpPr bwMode="auto">
            <a:xfrm>
              <a:off x="6115456" y="6858000"/>
              <a:ext cx="858496" cy="820367"/>
              <a:chOff x="5875506" y="4763312"/>
              <a:chExt cx="3090154" cy="3161489"/>
            </a:xfrm>
          </p:grpSpPr>
          <p:sp>
            <p:nvSpPr>
              <p:cNvPr id="265" name="Oval 264"/>
              <p:cNvSpPr/>
              <p:nvPr/>
            </p:nvSpPr>
            <p:spPr>
              <a:xfrm>
                <a:off x="7059198" y="5990071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6080014" y="5197135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7544375" y="7500427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7103302" y="4876184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5877123" y="6093911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8276559" y="4762908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6247624" y="7245557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8435345" y="5980635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8461806" y="6990682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274" name="Straight Connector 273"/>
              <p:cNvCxnSpPr>
                <a:stCxn id="265" idx="0"/>
                <a:endCxn id="268" idx="2"/>
              </p:cNvCxnSpPr>
              <p:nvPr/>
            </p:nvCxnSpPr>
            <p:spPr>
              <a:xfrm rot="16200000" flipV="1">
                <a:off x="7080736" y="5579367"/>
                <a:ext cx="689097" cy="13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>
                <a:stCxn id="265" idx="7"/>
                <a:endCxn id="270" idx="2"/>
              </p:cNvCxnSpPr>
              <p:nvPr/>
            </p:nvCxnSpPr>
            <p:spPr>
              <a:xfrm rot="5400000" flipH="1" flipV="1">
                <a:off x="7694618" y="5293280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>
                <a:stCxn id="265" idx="6"/>
                <a:endCxn id="272" idx="1"/>
              </p:cNvCxnSpPr>
              <p:nvPr/>
            </p:nvCxnSpPr>
            <p:spPr>
              <a:xfrm flipV="1">
                <a:off x="7923700" y="6197745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>
                <a:stCxn id="265" idx="5"/>
                <a:endCxn id="273" idx="1"/>
              </p:cNvCxnSpPr>
              <p:nvPr/>
            </p:nvCxnSpPr>
            <p:spPr>
              <a:xfrm rot="16200000" flipH="1">
                <a:off x="7895007" y="6641005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>
                <a:stCxn id="265" idx="4"/>
                <a:endCxn id="267" idx="0"/>
              </p:cNvCxnSpPr>
              <p:nvPr/>
            </p:nvCxnSpPr>
            <p:spPr>
              <a:xfrm rot="16200000" flipH="1">
                <a:off x="7324875" y="7025096"/>
                <a:ext cx="641901" cy="308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>
                <a:stCxn id="265" idx="3"/>
                <a:endCxn id="271" idx="0"/>
              </p:cNvCxnSpPr>
              <p:nvPr/>
            </p:nvCxnSpPr>
            <p:spPr>
              <a:xfrm rot="5400000">
                <a:off x="6592608" y="6646648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69" idx="3"/>
                <a:endCxn id="265" idx="2"/>
              </p:cNvCxnSpPr>
              <p:nvPr/>
            </p:nvCxnSpPr>
            <p:spPr>
              <a:xfrm>
                <a:off x="6379943" y="6301585"/>
                <a:ext cx="679255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66" idx="3"/>
                <a:endCxn id="265" idx="1"/>
              </p:cNvCxnSpPr>
              <p:nvPr/>
            </p:nvCxnSpPr>
            <p:spPr>
              <a:xfrm>
                <a:off x="6582839" y="5404809"/>
                <a:ext cx="608678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68" idx="1"/>
                <a:endCxn id="266" idx="3"/>
              </p:cNvCxnSpPr>
              <p:nvPr/>
            </p:nvCxnSpPr>
            <p:spPr>
              <a:xfrm rot="10800000" flipV="1">
                <a:off x="6582839" y="5093301"/>
                <a:ext cx="520463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>
                <a:stCxn id="268" idx="2"/>
                <a:endCxn id="269" idx="0"/>
              </p:cNvCxnSpPr>
              <p:nvPr/>
            </p:nvCxnSpPr>
            <p:spPr>
              <a:xfrm rot="5400000">
                <a:off x="6349569" y="5084348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>
                <a:endCxn id="270" idx="1"/>
              </p:cNvCxnSpPr>
              <p:nvPr/>
            </p:nvCxnSpPr>
            <p:spPr>
              <a:xfrm flipV="1">
                <a:off x="7650233" y="4980024"/>
                <a:ext cx="626326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>
                <a:stCxn id="268" idx="2"/>
                <a:endCxn id="273" idx="0"/>
              </p:cNvCxnSpPr>
              <p:nvPr/>
            </p:nvCxnSpPr>
            <p:spPr>
              <a:xfrm rot="16200000" flipH="1">
                <a:off x="7189116" y="5470985"/>
                <a:ext cx="1689707" cy="1349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>
                <a:endCxn id="272" idx="0"/>
              </p:cNvCxnSpPr>
              <p:nvPr/>
            </p:nvCxnSpPr>
            <p:spPr>
              <a:xfrm>
                <a:off x="7632590" y="5074421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stCxn id="268" idx="2"/>
                <a:endCxn id="267" idx="0"/>
              </p:cNvCxnSpPr>
              <p:nvPr/>
            </p:nvCxnSpPr>
            <p:spPr>
              <a:xfrm rot="16200000" flipH="1">
                <a:off x="6479938" y="6180164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>
                <a:stCxn id="268" idx="1"/>
                <a:endCxn id="271" idx="0"/>
              </p:cNvCxnSpPr>
              <p:nvPr/>
            </p:nvCxnSpPr>
            <p:spPr>
              <a:xfrm rot="10800000" flipV="1">
                <a:off x="6503444" y="5093301"/>
                <a:ext cx="599859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>
                <a:stCxn id="266" idx="2"/>
                <a:endCxn id="269" idx="0"/>
              </p:cNvCxnSpPr>
              <p:nvPr/>
            </p:nvCxnSpPr>
            <p:spPr>
              <a:xfrm rot="5400000">
                <a:off x="5998398" y="5756470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>
                <a:stCxn id="266" idx="2"/>
                <a:endCxn id="271" idx="0"/>
              </p:cNvCxnSpPr>
              <p:nvPr/>
            </p:nvCxnSpPr>
            <p:spPr>
              <a:xfrm rot="16200000" flipH="1">
                <a:off x="5607825" y="6349939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>
                <a:stCxn id="266" idx="2"/>
                <a:endCxn id="267" idx="0"/>
              </p:cNvCxnSpPr>
              <p:nvPr/>
            </p:nvCxnSpPr>
            <p:spPr>
              <a:xfrm rot="16200000" flipH="1">
                <a:off x="6128771" y="5828992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>
                <a:endCxn id="273" idx="1"/>
              </p:cNvCxnSpPr>
              <p:nvPr/>
            </p:nvCxnSpPr>
            <p:spPr>
              <a:xfrm>
                <a:off x="6644587" y="5404809"/>
                <a:ext cx="1817220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>
                <a:stCxn id="266" idx="3"/>
                <a:endCxn id="272" idx="1"/>
              </p:cNvCxnSpPr>
              <p:nvPr/>
            </p:nvCxnSpPr>
            <p:spPr>
              <a:xfrm>
                <a:off x="6582839" y="5404809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>
                <a:stCxn id="266" idx="0"/>
                <a:endCxn id="268" idx="1"/>
              </p:cNvCxnSpPr>
              <p:nvPr/>
            </p:nvCxnSpPr>
            <p:spPr>
              <a:xfrm rot="5400000" flipH="1" flipV="1">
                <a:off x="6667654" y="4761486"/>
                <a:ext cx="103834" cy="767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>
                <a:stCxn id="266" idx="3"/>
                <a:endCxn id="270" idx="1"/>
              </p:cNvCxnSpPr>
              <p:nvPr/>
            </p:nvCxnSpPr>
            <p:spPr>
              <a:xfrm flipV="1">
                <a:off x="6582839" y="4980024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>
                <a:stCxn id="269" idx="0"/>
                <a:endCxn id="270" idx="2"/>
              </p:cNvCxnSpPr>
              <p:nvPr/>
            </p:nvCxnSpPr>
            <p:spPr>
              <a:xfrm rot="5400000" flipH="1" flipV="1">
                <a:off x="6875147" y="4445493"/>
                <a:ext cx="906213" cy="23906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>
                <a:stCxn id="269" idx="2"/>
                <a:endCxn id="271" idx="0"/>
              </p:cNvCxnSpPr>
              <p:nvPr/>
            </p:nvCxnSpPr>
            <p:spPr>
              <a:xfrm rot="16200000" flipH="1">
                <a:off x="5954765" y="6696873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stCxn id="269" idx="2"/>
                <a:endCxn id="267" idx="1"/>
              </p:cNvCxnSpPr>
              <p:nvPr/>
            </p:nvCxnSpPr>
            <p:spPr>
              <a:xfrm rot="16200000" flipH="1">
                <a:off x="6243954" y="6407685"/>
                <a:ext cx="1189405" cy="1411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>
                <a:endCxn id="273" idx="1"/>
              </p:cNvCxnSpPr>
              <p:nvPr/>
            </p:nvCxnSpPr>
            <p:spPr>
              <a:xfrm>
                <a:off x="6441696" y="6339344"/>
                <a:ext cx="2020110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>
                <a:stCxn id="269" idx="3"/>
              </p:cNvCxnSpPr>
              <p:nvPr/>
            </p:nvCxnSpPr>
            <p:spPr>
              <a:xfrm flipV="1">
                <a:off x="6379943" y="6188309"/>
                <a:ext cx="2064220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>
                <a:endCxn id="269" idx="3"/>
              </p:cNvCxnSpPr>
              <p:nvPr/>
            </p:nvCxnSpPr>
            <p:spPr>
              <a:xfrm rot="10800000">
                <a:off x="6379943" y="6301585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>
                <a:stCxn id="271" idx="0"/>
                <a:endCxn id="267" idx="1"/>
              </p:cNvCxnSpPr>
              <p:nvPr/>
            </p:nvCxnSpPr>
            <p:spPr>
              <a:xfrm rot="16200000" flipH="1">
                <a:off x="6792638" y="6956363"/>
                <a:ext cx="462543" cy="1040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>
                <a:stCxn id="271" idx="2"/>
                <a:endCxn id="273" idx="1"/>
              </p:cNvCxnSpPr>
              <p:nvPr/>
            </p:nvCxnSpPr>
            <p:spPr>
              <a:xfrm rot="5400000" flipH="1" flipV="1">
                <a:off x="7251353" y="6459889"/>
                <a:ext cx="462543" cy="1958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>
                <a:stCxn id="271" idx="3"/>
                <a:endCxn id="272" idx="1"/>
              </p:cNvCxnSpPr>
              <p:nvPr/>
            </p:nvCxnSpPr>
            <p:spPr>
              <a:xfrm flipV="1">
                <a:off x="6759268" y="6197745"/>
                <a:ext cx="1676076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271" idx="3"/>
                <a:endCxn id="270" idx="2"/>
              </p:cNvCxnSpPr>
              <p:nvPr/>
            </p:nvCxnSpPr>
            <p:spPr>
              <a:xfrm flipV="1">
                <a:off x="6759268" y="5187698"/>
                <a:ext cx="1764291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>
                <a:stCxn id="267" idx="0"/>
                <a:endCxn id="270" idx="2"/>
              </p:cNvCxnSpPr>
              <p:nvPr/>
            </p:nvCxnSpPr>
            <p:spPr>
              <a:xfrm rot="5400000" flipH="1" flipV="1">
                <a:off x="7005515" y="5982383"/>
                <a:ext cx="23127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267" idx="3"/>
                <a:endCxn id="273" idx="1"/>
              </p:cNvCxnSpPr>
              <p:nvPr/>
            </p:nvCxnSpPr>
            <p:spPr>
              <a:xfrm flipV="1">
                <a:off x="8047201" y="7207798"/>
                <a:ext cx="414606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>
                <a:stCxn id="267" idx="3"/>
                <a:endCxn id="272" idx="2"/>
              </p:cNvCxnSpPr>
              <p:nvPr/>
            </p:nvCxnSpPr>
            <p:spPr>
              <a:xfrm flipV="1">
                <a:off x="8047201" y="6414862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>
                <a:stCxn id="273" idx="0"/>
                <a:endCxn id="272" idx="2"/>
              </p:cNvCxnSpPr>
              <p:nvPr/>
            </p:nvCxnSpPr>
            <p:spPr>
              <a:xfrm rot="16200000" flipV="1">
                <a:off x="8407663" y="6689544"/>
                <a:ext cx="575820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stCxn id="273" idx="0"/>
                <a:endCxn id="270" idx="2"/>
              </p:cNvCxnSpPr>
              <p:nvPr/>
            </p:nvCxnSpPr>
            <p:spPr>
              <a:xfrm rot="16200000" flipV="1">
                <a:off x="7714694" y="5996563"/>
                <a:ext cx="1802984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10"/>
            <p:cNvGrpSpPr>
              <a:grpSpLocks/>
            </p:cNvGrpSpPr>
            <p:nvPr/>
          </p:nvGrpSpPr>
          <p:grpSpPr bwMode="auto">
            <a:xfrm>
              <a:off x="7808069" y="5894960"/>
              <a:ext cx="858496" cy="820367"/>
              <a:chOff x="5875506" y="4763312"/>
              <a:chExt cx="3090154" cy="3161489"/>
            </a:xfrm>
          </p:grpSpPr>
          <p:sp>
            <p:nvSpPr>
              <p:cNvPr id="312" name="Oval 311"/>
              <p:cNvSpPr/>
              <p:nvPr/>
            </p:nvSpPr>
            <p:spPr>
              <a:xfrm>
                <a:off x="7062260" y="5991576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6074257" y="5198639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7547442" y="7501931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7106370" y="4877689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5871366" y="6095410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8279620" y="4764412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6241867" y="7247056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8438407" y="5982133"/>
                <a:ext cx="502826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8464874" y="6992186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321" name="Straight Connector 320"/>
              <p:cNvCxnSpPr>
                <a:stCxn id="312" idx="0"/>
                <a:endCxn id="315" idx="2"/>
              </p:cNvCxnSpPr>
              <p:nvPr/>
            </p:nvCxnSpPr>
            <p:spPr>
              <a:xfrm rot="16200000" flipV="1">
                <a:off x="7079391" y="5576453"/>
                <a:ext cx="689103" cy="141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312" idx="7"/>
                <a:endCxn id="317" idx="2"/>
              </p:cNvCxnSpPr>
              <p:nvPr/>
            </p:nvCxnSpPr>
            <p:spPr>
              <a:xfrm rot="5400000" flipH="1" flipV="1">
                <a:off x="7697674" y="5294785"/>
                <a:ext cx="934535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>
                <a:stCxn id="312" idx="6"/>
                <a:endCxn id="319" idx="1"/>
              </p:cNvCxnSpPr>
              <p:nvPr/>
            </p:nvCxnSpPr>
            <p:spPr>
              <a:xfrm flipV="1">
                <a:off x="7926762" y="6199250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>
                <a:stCxn id="312" idx="5"/>
                <a:endCxn id="320" idx="1"/>
              </p:cNvCxnSpPr>
              <p:nvPr/>
            </p:nvCxnSpPr>
            <p:spPr>
              <a:xfrm rot="16200000" flipH="1">
                <a:off x="7898075" y="6642498"/>
                <a:ext cx="471986" cy="6616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312" idx="4"/>
                <a:endCxn id="314" idx="0"/>
              </p:cNvCxnSpPr>
              <p:nvPr/>
            </p:nvCxnSpPr>
            <p:spPr>
              <a:xfrm rot="16200000" flipH="1">
                <a:off x="7323531" y="7031013"/>
                <a:ext cx="641901" cy="2999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>
                <a:stCxn id="312" idx="3"/>
                <a:endCxn id="318" idx="0"/>
              </p:cNvCxnSpPr>
              <p:nvPr/>
            </p:nvCxnSpPr>
            <p:spPr>
              <a:xfrm rot="5400000">
                <a:off x="6586851" y="6648147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>
                <a:stCxn id="316" idx="3"/>
                <a:endCxn id="312" idx="2"/>
              </p:cNvCxnSpPr>
              <p:nvPr/>
            </p:nvCxnSpPr>
            <p:spPr>
              <a:xfrm>
                <a:off x="6374186" y="6303084"/>
                <a:ext cx="688073" cy="122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>
                <a:stCxn id="313" idx="3"/>
                <a:endCxn id="312" idx="1"/>
              </p:cNvCxnSpPr>
              <p:nvPr/>
            </p:nvCxnSpPr>
            <p:spPr>
              <a:xfrm>
                <a:off x="6585901" y="5406313"/>
                <a:ext cx="599859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315" idx="1"/>
                <a:endCxn id="313" idx="3"/>
              </p:cNvCxnSpPr>
              <p:nvPr/>
            </p:nvCxnSpPr>
            <p:spPr>
              <a:xfrm rot="10800000" flipV="1">
                <a:off x="6585901" y="5094799"/>
                <a:ext cx="520469" cy="3115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>
                <a:stCxn id="315" idx="2"/>
                <a:endCxn id="316" idx="0"/>
              </p:cNvCxnSpPr>
              <p:nvPr/>
            </p:nvCxnSpPr>
            <p:spPr>
              <a:xfrm rot="5400000">
                <a:off x="6343812" y="5085846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>
                <a:endCxn id="317" idx="1"/>
              </p:cNvCxnSpPr>
              <p:nvPr/>
            </p:nvCxnSpPr>
            <p:spPr>
              <a:xfrm flipV="1">
                <a:off x="7644476" y="4981523"/>
                <a:ext cx="635145" cy="1038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>
                <a:stCxn id="315" idx="2"/>
                <a:endCxn id="320" idx="0"/>
              </p:cNvCxnSpPr>
              <p:nvPr/>
            </p:nvCxnSpPr>
            <p:spPr>
              <a:xfrm rot="16200000" flipH="1">
                <a:off x="7187766" y="5468078"/>
                <a:ext cx="1689713" cy="1358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>
                <a:endCxn id="319" idx="0"/>
              </p:cNvCxnSpPr>
              <p:nvPr/>
            </p:nvCxnSpPr>
            <p:spPr>
              <a:xfrm>
                <a:off x="7635657" y="5075920"/>
                <a:ext cx="1049750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>
                <a:stCxn id="315" idx="2"/>
                <a:endCxn id="314" idx="0"/>
              </p:cNvCxnSpPr>
              <p:nvPr/>
            </p:nvCxnSpPr>
            <p:spPr>
              <a:xfrm rot="16200000" flipH="1">
                <a:off x="6474181" y="6181663"/>
                <a:ext cx="2199458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>
                <a:stCxn id="315" idx="1"/>
                <a:endCxn id="318" idx="0"/>
              </p:cNvCxnSpPr>
              <p:nvPr/>
            </p:nvCxnSpPr>
            <p:spPr>
              <a:xfrm rot="10800000" flipV="1">
                <a:off x="6497687" y="5094799"/>
                <a:ext cx="608683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>
                <a:stCxn id="313" idx="2"/>
                <a:endCxn id="316" idx="0"/>
              </p:cNvCxnSpPr>
              <p:nvPr/>
            </p:nvCxnSpPr>
            <p:spPr>
              <a:xfrm rot="5400000">
                <a:off x="5992641" y="5757969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>
                <a:stCxn id="313" idx="2"/>
                <a:endCxn id="318" idx="0"/>
              </p:cNvCxnSpPr>
              <p:nvPr/>
            </p:nvCxnSpPr>
            <p:spPr>
              <a:xfrm rot="16200000" flipH="1">
                <a:off x="5602068" y="6351437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>
                <a:stCxn id="313" idx="2"/>
                <a:endCxn id="314" idx="0"/>
              </p:cNvCxnSpPr>
              <p:nvPr/>
            </p:nvCxnSpPr>
            <p:spPr>
              <a:xfrm rot="16200000" flipH="1">
                <a:off x="6123009" y="5830497"/>
                <a:ext cx="1878507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endCxn id="320" idx="1"/>
              </p:cNvCxnSpPr>
              <p:nvPr/>
            </p:nvCxnSpPr>
            <p:spPr>
              <a:xfrm>
                <a:off x="6638830" y="5406313"/>
                <a:ext cx="1826044" cy="18029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>
                <a:stCxn id="313" idx="3"/>
                <a:endCxn id="319" idx="1"/>
              </p:cNvCxnSpPr>
              <p:nvPr/>
            </p:nvCxnSpPr>
            <p:spPr>
              <a:xfrm>
                <a:off x="6585901" y="5406313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>
                <a:stCxn id="313" idx="0"/>
                <a:endCxn id="315" idx="1"/>
              </p:cNvCxnSpPr>
              <p:nvPr/>
            </p:nvCxnSpPr>
            <p:spPr>
              <a:xfrm rot="5400000" flipH="1" flipV="1">
                <a:off x="6666303" y="4758578"/>
                <a:ext cx="103840" cy="776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>
                <a:stCxn id="313" idx="3"/>
                <a:endCxn id="317" idx="1"/>
              </p:cNvCxnSpPr>
              <p:nvPr/>
            </p:nvCxnSpPr>
            <p:spPr>
              <a:xfrm flipV="1">
                <a:off x="6585901" y="4981523"/>
                <a:ext cx="1693719" cy="4247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stCxn id="316" idx="0"/>
                <a:endCxn id="317" idx="2"/>
              </p:cNvCxnSpPr>
              <p:nvPr/>
            </p:nvCxnSpPr>
            <p:spPr>
              <a:xfrm rot="5400000" flipH="1" flipV="1">
                <a:off x="6873797" y="4442585"/>
                <a:ext cx="906213" cy="2399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>
                <a:stCxn id="316" idx="2"/>
                <a:endCxn id="318" idx="0"/>
              </p:cNvCxnSpPr>
              <p:nvPr/>
            </p:nvCxnSpPr>
            <p:spPr>
              <a:xfrm rot="16200000" flipH="1">
                <a:off x="5949008" y="6698377"/>
                <a:ext cx="726856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16" idx="2"/>
                <a:endCxn id="314" idx="1"/>
              </p:cNvCxnSpPr>
              <p:nvPr/>
            </p:nvCxnSpPr>
            <p:spPr>
              <a:xfrm rot="16200000" flipH="1">
                <a:off x="6242609" y="6404777"/>
                <a:ext cx="1189405" cy="14202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endCxn id="320" idx="1"/>
              </p:cNvCxnSpPr>
              <p:nvPr/>
            </p:nvCxnSpPr>
            <p:spPr>
              <a:xfrm>
                <a:off x="6435939" y="6340843"/>
                <a:ext cx="2028934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stCxn id="316" idx="3"/>
              </p:cNvCxnSpPr>
              <p:nvPr/>
            </p:nvCxnSpPr>
            <p:spPr>
              <a:xfrm flipV="1">
                <a:off x="6374186" y="6189807"/>
                <a:ext cx="2073045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endCxn id="316" idx="3"/>
              </p:cNvCxnSpPr>
              <p:nvPr/>
            </p:nvCxnSpPr>
            <p:spPr>
              <a:xfrm rot="10800000">
                <a:off x="6374186" y="6303084"/>
                <a:ext cx="61753" cy="9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>
                <a:stCxn id="318" idx="0"/>
                <a:endCxn id="314" idx="1"/>
              </p:cNvCxnSpPr>
              <p:nvPr/>
            </p:nvCxnSpPr>
            <p:spPr>
              <a:xfrm rot="16200000" flipH="1">
                <a:off x="6791293" y="6953450"/>
                <a:ext cx="462549" cy="10497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318" idx="2"/>
                <a:endCxn id="320" idx="1"/>
              </p:cNvCxnSpPr>
              <p:nvPr/>
            </p:nvCxnSpPr>
            <p:spPr>
              <a:xfrm rot="5400000" flipH="1" flipV="1">
                <a:off x="7250008" y="6456975"/>
                <a:ext cx="462549" cy="19671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>
                <a:stCxn id="318" idx="3"/>
                <a:endCxn id="319" idx="1"/>
              </p:cNvCxnSpPr>
              <p:nvPr/>
            </p:nvCxnSpPr>
            <p:spPr>
              <a:xfrm flipV="1">
                <a:off x="6753512" y="6199250"/>
                <a:ext cx="1684895" cy="12554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18" idx="3"/>
                <a:endCxn id="317" idx="2"/>
              </p:cNvCxnSpPr>
              <p:nvPr/>
            </p:nvCxnSpPr>
            <p:spPr>
              <a:xfrm flipV="1">
                <a:off x="6753512" y="5189197"/>
                <a:ext cx="1773110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14" idx="0"/>
                <a:endCxn id="317" idx="2"/>
              </p:cNvCxnSpPr>
              <p:nvPr/>
            </p:nvCxnSpPr>
            <p:spPr>
              <a:xfrm rot="5400000" flipH="1" flipV="1">
                <a:off x="7004165" y="5979475"/>
                <a:ext cx="2312735" cy="7321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>
                <a:stCxn id="314" idx="3"/>
                <a:endCxn id="320" idx="1"/>
              </p:cNvCxnSpPr>
              <p:nvPr/>
            </p:nvCxnSpPr>
            <p:spPr>
              <a:xfrm flipV="1">
                <a:off x="8050263" y="7209297"/>
                <a:ext cx="414611" cy="5003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>
                <a:stCxn id="314" idx="3"/>
                <a:endCxn id="319" idx="2"/>
              </p:cNvCxnSpPr>
              <p:nvPr/>
            </p:nvCxnSpPr>
            <p:spPr>
              <a:xfrm flipV="1">
                <a:off x="8050263" y="6416360"/>
                <a:ext cx="635145" cy="1293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stCxn id="320" idx="0"/>
                <a:endCxn id="319" idx="2"/>
              </p:cNvCxnSpPr>
              <p:nvPr/>
            </p:nvCxnSpPr>
            <p:spPr>
              <a:xfrm rot="16200000" flipV="1">
                <a:off x="8410731" y="6691037"/>
                <a:ext cx="575826" cy="26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>
                <a:stCxn id="320" idx="0"/>
                <a:endCxn id="317" idx="2"/>
              </p:cNvCxnSpPr>
              <p:nvPr/>
            </p:nvCxnSpPr>
            <p:spPr>
              <a:xfrm rot="16200000" flipV="1">
                <a:off x="7717750" y="5998068"/>
                <a:ext cx="1802990" cy="185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57"/>
            <p:cNvGrpSpPr>
              <a:grpSpLocks/>
            </p:cNvGrpSpPr>
            <p:nvPr/>
          </p:nvGrpSpPr>
          <p:grpSpPr bwMode="auto">
            <a:xfrm>
              <a:off x="6763966" y="5123233"/>
              <a:ext cx="858496" cy="820367"/>
              <a:chOff x="5875506" y="4763312"/>
              <a:chExt cx="3090154" cy="3161489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7062571" y="5992099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6074568" y="5199163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7547754" y="7502454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7106681" y="4878212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5871677" y="6095939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8279932" y="4764935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6242178" y="7247585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8438718" y="5982662"/>
                <a:ext cx="502826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8465185" y="6992710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368" name="Straight Connector 367"/>
              <p:cNvCxnSpPr>
                <a:stCxn id="359" idx="0"/>
                <a:endCxn id="362" idx="2"/>
              </p:cNvCxnSpPr>
              <p:nvPr/>
            </p:nvCxnSpPr>
            <p:spPr>
              <a:xfrm rot="16200000" flipV="1">
                <a:off x="7079702" y="5576982"/>
                <a:ext cx="689097" cy="141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>
                <a:stCxn id="359" idx="7"/>
                <a:endCxn id="364" idx="2"/>
              </p:cNvCxnSpPr>
              <p:nvPr/>
            </p:nvCxnSpPr>
            <p:spPr>
              <a:xfrm rot="5400000" flipH="1" flipV="1">
                <a:off x="7697991" y="5295308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>
                <a:stCxn id="359" idx="6"/>
                <a:endCxn id="366" idx="1"/>
              </p:cNvCxnSpPr>
              <p:nvPr/>
            </p:nvCxnSpPr>
            <p:spPr>
              <a:xfrm flipV="1">
                <a:off x="7927073" y="6199773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>
                <a:stCxn id="359" idx="5"/>
                <a:endCxn id="367" idx="1"/>
              </p:cNvCxnSpPr>
              <p:nvPr/>
            </p:nvCxnSpPr>
            <p:spPr>
              <a:xfrm rot="16200000" flipH="1">
                <a:off x="7898386" y="6643027"/>
                <a:ext cx="471986" cy="6616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>
                <a:stCxn id="359" idx="4"/>
                <a:endCxn id="361" idx="0"/>
              </p:cNvCxnSpPr>
              <p:nvPr/>
            </p:nvCxnSpPr>
            <p:spPr>
              <a:xfrm rot="16200000" flipH="1">
                <a:off x="7323842" y="7031536"/>
                <a:ext cx="641901" cy="2999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>
                <a:stCxn id="359" idx="3"/>
                <a:endCxn id="365" idx="0"/>
              </p:cNvCxnSpPr>
              <p:nvPr/>
            </p:nvCxnSpPr>
            <p:spPr>
              <a:xfrm rot="5400000">
                <a:off x="6587162" y="6648676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>
                <a:stCxn id="363" idx="3"/>
                <a:endCxn id="359" idx="2"/>
              </p:cNvCxnSpPr>
              <p:nvPr/>
            </p:nvCxnSpPr>
            <p:spPr>
              <a:xfrm>
                <a:off x="6374497" y="6303613"/>
                <a:ext cx="688073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>
                <a:stCxn id="360" idx="3"/>
                <a:endCxn id="359" idx="1"/>
              </p:cNvCxnSpPr>
              <p:nvPr/>
            </p:nvCxnSpPr>
            <p:spPr>
              <a:xfrm>
                <a:off x="6586212" y="5406836"/>
                <a:ext cx="599859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>
                <a:stCxn id="362" idx="1"/>
                <a:endCxn id="360" idx="3"/>
              </p:cNvCxnSpPr>
              <p:nvPr/>
            </p:nvCxnSpPr>
            <p:spPr>
              <a:xfrm rot="10800000" flipV="1">
                <a:off x="6586212" y="5095329"/>
                <a:ext cx="520469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>
                <a:stCxn id="362" idx="2"/>
                <a:endCxn id="363" idx="0"/>
              </p:cNvCxnSpPr>
              <p:nvPr/>
            </p:nvCxnSpPr>
            <p:spPr>
              <a:xfrm rot="5400000">
                <a:off x="6344124" y="5086375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>
                <a:endCxn id="364" idx="1"/>
              </p:cNvCxnSpPr>
              <p:nvPr/>
            </p:nvCxnSpPr>
            <p:spPr>
              <a:xfrm flipV="1">
                <a:off x="7644787" y="4982052"/>
                <a:ext cx="635145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>
                <a:stCxn id="362" idx="2"/>
                <a:endCxn id="367" idx="0"/>
              </p:cNvCxnSpPr>
              <p:nvPr/>
            </p:nvCxnSpPr>
            <p:spPr>
              <a:xfrm rot="16200000" flipH="1">
                <a:off x="7188083" y="5468601"/>
                <a:ext cx="1689707" cy="1358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>
                <a:endCxn id="366" idx="0"/>
              </p:cNvCxnSpPr>
              <p:nvPr/>
            </p:nvCxnSpPr>
            <p:spPr>
              <a:xfrm>
                <a:off x="7635968" y="5076449"/>
                <a:ext cx="1049750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>
                <a:stCxn id="362" idx="2"/>
                <a:endCxn id="361" idx="0"/>
              </p:cNvCxnSpPr>
              <p:nvPr/>
            </p:nvCxnSpPr>
            <p:spPr>
              <a:xfrm rot="16200000" flipH="1">
                <a:off x="6474492" y="6182192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>
                <a:stCxn id="362" idx="1"/>
                <a:endCxn id="365" idx="0"/>
              </p:cNvCxnSpPr>
              <p:nvPr/>
            </p:nvCxnSpPr>
            <p:spPr>
              <a:xfrm rot="10800000" flipV="1">
                <a:off x="6497998" y="5095329"/>
                <a:ext cx="608683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>
                <a:stCxn id="360" idx="2"/>
                <a:endCxn id="363" idx="0"/>
              </p:cNvCxnSpPr>
              <p:nvPr/>
            </p:nvCxnSpPr>
            <p:spPr>
              <a:xfrm rot="5400000">
                <a:off x="5992952" y="5758498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>
                <a:stCxn id="360" idx="2"/>
                <a:endCxn id="365" idx="0"/>
              </p:cNvCxnSpPr>
              <p:nvPr/>
            </p:nvCxnSpPr>
            <p:spPr>
              <a:xfrm rot="16200000" flipH="1">
                <a:off x="5602379" y="6351967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>
                <a:stCxn id="360" idx="2"/>
                <a:endCxn id="361" idx="0"/>
              </p:cNvCxnSpPr>
              <p:nvPr/>
            </p:nvCxnSpPr>
            <p:spPr>
              <a:xfrm rot="16200000" flipH="1">
                <a:off x="6123326" y="5831020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>
                <a:endCxn id="367" idx="1"/>
              </p:cNvCxnSpPr>
              <p:nvPr/>
            </p:nvCxnSpPr>
            <p:spPr>
              <a:xfrm>
                <a:off x="6639141" y="5406836"/>
                <a:ext cx="1826044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>
                <a:stCxn id="360" idx="3"/>
                <a:endCxn id="366" idx="1"/>
              </p:cNvCxnSpPr>
              <p:nvPr/>
            </p:nvCxnSpPr>
            <p:spPr>
              <a:xfrm>
                <a:off x="6586212" y="5406836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>
                <a:stCxn id="360" idx="0"/>
                <a:endCxn id="362" idx="1"/>
              </p:cNvCxnSpPr>
              <p:nvPr/>
            </p:nvCxnSpPr>
            <p:spPr>
              <a:xfrm rot="5400000" flipH="1" flipV="1">
                <a:off x="6666620" y="4759102"/>
                <a:ext cx="103834" cy="776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>
                <a:stCxn id="360" idx="3"/>
                <a:endCxn id="364" idx="1"/>
              </p:cNvCxnSpPr>
              <p:nvPr/>
            </p:nvCxnSpPr>
            <p:spPr>
              <a:xfrm flipV="1">
                <a:off x="6586212" y="4982052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>
                <a:stCxn id="363" idx="0"/>
                <a:endCxn id="364" idx="2"/>
              </p:cNvCxnSpPr>
              <p:nvPr/>
            </p:nvCxnSpPr>
            <p:spPr>
              <a:xfrm rot="5400000" flipH="1" flipV="1">
                <a:off x="6874108" y="4443115"/>
                <a:ext cx="906213" cy="2399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>
                <a:stCxn id="363" idx="2"/>
                <a:endCxn id="365" idx="0"/>
              </p:cNvCxnSpPr>
              <p:nvPr/>
            </p:nvCxnSpPr>
            <p:spPr>
              <a:xfrm rot="16200000" flipH="1">
                <a:off x="5949319" y="6698901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>
                <a:stCxn id="363" idx="2"/>
                <a:endCxn id="361" idx="1"/>
              </p:cNvCxnSpPr>
              <p:nvPr/>
            </p:nvCxnSpPr>
            <p:spPr>
              <a:xfrm rot="16200000" flipH="1">
                <a:off x="6242920" y="6405300"/>
                <a:ext cx="1189405" cy="14202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>
                <a:endCxn id="367" idx="1"/>
              </p:cNvCxnSpPr>
              <p:nvPr/>
            </p:nvCxnSpPr>
            <p:spPr>
              <a:xfrm>
                <a:off x="6436250" y="6341372"/>
                <a:ext cx="2028934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>
                <a:stCxn id="363" idx="3"/>
              </p:cNvCxnSpPr>
              <p:nvPr/>
            </p:nvCxnSpPr>
            <p:spPr>
              <a:xfrm flipV="1">
                <a:off x="6374497" y="6190336"/>
                <a:ext cx="2073045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>
                <a:endCxn id="363" idx="3"/>
              </p:cNvCxnSpPr>
              <p:nvPr/>
            </p:nvCxnSpPr>
            <p:spPr>
              <a:xfrm rot="10800000">
                <a:off x="6374497" y="6303613"/>
                <a:ext cx="61753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>
                <a:stCxn id="365" idx="0"/>
                <a:endCxn id="361" idx="1"/>
              </p:cNvCxnSpPr>
              <p:nvPr/>
            </p:nvCxnSpPr>
            <p:spPr>
              <a:xfrm rot="16200000" flipH="1">
                <a:off x="6791604" y="6953979"/>
                <a:ext cx="462543" cy="10497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>
                <a:stCxn id="365" idx="2"/>
                <a:endCxn id="367" idx="1"/>
              </p:cNvCxnSpPr>
              <p:nvPr/>
            </p:nvCxnSpPr>
            <p:spPr>
              <a:xfrm rot="5400000" flipH="1" flipV="1">
                <a:off x="7250320" y="6457504"/>
                <a:ext cx="462543" cy="19671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>
                <a:stCxn id="365" idx="3"/>
                <a:endCxn id="366" idx="1"/>
              </p:cNvCxnSpPr>
              <p:nvPr/>
            </p:nvCxnSpPr>
            <p:spPr>
              <a:xfrm flipV="1">
                <a:off x="6753823" y="6199773"/>
                <a:ext cx="1684895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>
                <a:stCxn id="365" idx="3"/>
                <a:endCxn id="364" idx="2"/>
              </p:cNvCxnSpPr>
              <p:nvPr/>
            </p:nvCxnSpPr>
            <p:spPr>
              <a:xfrm flipV="1">
                <a:off x="6753823" y="5189726"/>
                <a:ext cx="1773110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>
                <a:stCxn id="361" idx="0"/>
                <a:endCxn id="364" idx="2"/>
              </p:cNvCxnSpPr>
              <p:nvPr/>
            </p:nvCxnSpPr>
            <p:spPr>
              <a:xfrm rot="5400000" flipH="1" flipV="1">
                <a:off x="7004476" y="5980004"/>
                <a:ext cx="2312729" cy="7321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>
                <a:stCxn id="361" idx="3"/>
                <a:endCxn id="367" idx="1"/>
              </p:cNvCxnSpPr>
              <p:nvPr/>
            </p:nvCxnSpPr>
            <p:spPr>
              <a:xfrm flipV="1">
                <a:off x="8050574" y="7209826"/>
                <a:ext cx="414611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>
                <a:stCxn id="361" idx="3"/>
                <a:endCxn id="366" idx="2"/>
              </p:cNvCxnSpPr>
              <p:nvPr/>
            </p:nvCxnSpPr>
            <p:spPr>
              <a:xfrm flipV="1">
                <a:off x="8050574" y="6416890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>
                <a:stCxn id="367" idx="0"/>
                <a:endCxn id="366" idx="2"/>
              </p:cNvCxnSpPr>
              <p:nvPr/>
            </p:nvCxnSpPr>
            <p:spPr>
              <a:xfrm rot="16200000" flipV="1">
                <a:off x="8411042" y="6691566"/>
                <a:ext cx="575820" cy="264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>
                <a:stCxn id="367" idx="0"/>
                <a:endCxn id="364" idx="2"/>
              </p:cNvCxnSpPr>
              <p:nvPr/>
            </p:nvCxnSpPr>
            <p:spPr>
              <a:xfrm rot="16200000" flipV="1">
                <a:off x="7718067" y="5998591"/>
                <a:ext cx="1802984" cy="185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04"/>
            <p:cNvGrpSpPr>
              <a:grpSpLocks/>
            </p:cNvGrpSpPr>
            <p:nvPr/>
          </p:nvGrpSpPr>
          <p:grpSpPr bwMode="auto">
            <a:xfrm>
              <a:off x="7094707" y="7068764"/>
              <a:ext cx="858496" cy="820367"/>
              <a:chOff x="5875506" y="4763312"/>
              <a:chExt cx="3090154" cy="3161489"/>
            </a:xfrm>
          </p:grpSpPr>
          <p:sp>
            <p:nvSpPr>
              <p:cNvPr id="406" name="Oval 405"/>
              <p:cNvSpPr/>
              <p:nvPr/>
            </p:nvSpPr>
            <p:spPr>
              <a:xfrm>
                <a:off x="7062965" y="5989655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6074963" y="5196719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7548143" y="7500011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7107070" y="4875768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5872066" y="6093495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8280326" y="4762491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6242567" y="7245141"/>
                <a:ext cx="511644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8439112" y="5980218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8465574" y="6990266"/>
                <a:ext cx="502826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415" name="Straight Connector 414"/>
              <p:cNvCxnSpPr>
                <a:stCxn id="406" idx="0"/>
                <a:endCxn id="409" idx="2"/>
              </p:cNvCxnSpPr>
              <p:nvPr/>
            </p:nvCxnSpPr>
            <p:spPr>
              <a:xfrm rot="16200000" flipV="1">
                <a:off x="7080091" y="5574538"/>
                <a:ext cx="689097" cy="141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06" idx="7"/>
                <a:endCxn id="411" idx="2"/>
              </p:cNvCxnSpPr>
              <p:nvPr/>
            </p:nvCxnSpPr>
            <p:spPr>
              <a:xfrm rot="5400000" flipH="1" flipV="1">
                <a:off x="7698385" y="5292864"/>
                <a:ext cx="934529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>
                <a:stCxn id="406" idx="6"/>
                <a:endCxn id="413" idx="1"/>
              </p:cNvCxnSpPr>
              <p:nvPr/>
            </p:nvCxnSpPr>
            <p:spPr>
              <a:xfrm flipV="1">
                <a:off x="7927468" y="6197329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>
                <a:stCxn id="406" idx="5"/>
                <a:endCxn id="414" idx="1"/>
              </p:cNvCxnSpPr>
              <p:nvPr/>
            </p:nvCxnSpPr>
            <p:spPr>
              <a:xfrm rot="16200000" flipH="1">
                <a:off x="7898775" y="6640589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>
                <a:stCxn id="406" idx="4"/>
                <a:endCxn id="408" idx="0"/>
              </p:cNvCxnSpPr>
              <p:nvPr/>
            </p:nvCxnSpPr>
            <p:spPr>
              <a:xfrm rot="16200000" flipH="1">
                <a:off x="7324231" y="7029092"/>
                <a:ext cx="641901" cy="2999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>
                <a:stCxn id="406" idx="3"/>
                <a:endCxn id="412" idx="0"/>
              </p:cNvCxnSpPr>
              <p:nvPr/>
            </p:nvCxnSpPr>
            <p:spPr>
              <a:xfrm rot="5400000">
                <a:off x="6587557" y="6646232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0" idx="3"/>
                <a:endCxn id="406" idx="2"/>
              </p:cNvCxnSpPr>
              <p:nvPr/>
            </p:nvCxnSpPr>
            <p:spPr>
              <a:xfrm>
                <a:off x="6374892" y="6301169"/>
                <a:ext cx="688073" cy="1227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>
                <a:stCxn id="407" idx="3"/>
                <a:endCxn id="406" idx="1"/>
              </p:cNvCxnSpPr>
              <p:nvPr/>
            </p:nvCxnSpPr>
            <p:spPr>
              <a:xfrm>
                <a:off x="6586607" y="5404392"/>
                <a:ext cx="599859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>
                <a:stCxn id="409" idx="1"/>
                <a:endCxn id="407" idx="3"/>
              </p:cNvCxnSpPr>
              <p:nvPr/>
            </p:nvCxnSpPr>
            <p:spPr>
              <a:xfrm rot="10800000" flipV="1">
                <a:off x="6586607" y="5092885"/>
                <a:ext cx="520463" cy="3115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>
                <a:stCxn id="409" idx="2"/>
                <a:endCxn id="410" idx="0"/>
              </p:cNvCxnSpPr>
              <p:nvPr/>
            </p:nvCxnSpPr>
            <p:spPr>
              <a:xfrm rot="5400000">
                <a:off x="6344513" y="5083937"/>
                <a:ext cx="792937" cy="12261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>
                <a:endCxn id="411" idx="1"/>
              </p:cNvCxnSpPr>
              <p:nvPr/>
            </p:nvCxnSpPr>
            <p:spPr>
              <a:xfrm flipV="1">
                <a:off x="7645181" y="4979608"/>
                <a:ext cx="635145" cy="103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09" idx="2"/>
                <a:endCxn id="414" idx="0"/>
              </p:cNvCxnSpPr>
              <p:nvPr/>
            </p:nvCxnSpPr>
            <p:spPr>
              <a:xfrm rot="16200000" flipH="1">
                <a:off x="7188472" y="5466157"/>
                <a:ext cx="1689707" cy="1358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>
                <a:endCxn id="413" idx="0"/>
              </p:cNvCxnSpPr>
              <p:nvPr/>
            </p:nvCxnSpPr>
            <p:spPr>
              <a:xfrm>
                <a:off x="7636357" y="5074005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>
                <a:stCxn id="409" idx="2"/>
                <a:endCxn id="408" idx="0"/>
              </p:cNvCxnSpPr>
              <p:nvPr/>
            </p:nvCxnSpPr>
            <p:spPr>
              <a:xfrm rot="16200000" flipH="1">
                <a:off x="6474881" y="6179748"/>
                <a:ext cx="2199452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>
                <a:stCxn id="409" idx="1"/>
                <a:endCxn id="412" idx="0"/>
              </p:cNvCxnSpPr>
              <p:nvPr/>
            </p:nvCxnSpPr>
            <p:spPr>
              <a:xfrm rot="10800000" flipV="1">
                <a:off x="6498392" y="5092885"/>
                <a:ext cx="608678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>
                <a:stCxn id="407" idx="2"/>
                <a:endCxn id="410" idx="0"/>
              </p:cNvCxnSpPr>
              <p:nvPr/>
            </p:nvCxnSpPr>
            <p:spPr>
              <a:xfrm rot="5400000">
                <a:off x="5993341" y="5756060"/>
                <a:ext cx="471986" cy="2028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>
                <a:stCxn id="407" idx="2"/>
                <a:endCxn id="412" idx="0"/>
              </p:cNvCxnSpPr>
              <p:nvPr/>
            </p:nvCxnSpPr>
            <p:spPr>
              <a:xfrm rot="16200000" flipH="1">
                <a:off x="5602774" y="6349517"/>
                <a:ext cx="1623632" cy="1676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>
                <a:stCxn id="407" idx="2"/>
                <a:endCxn id="408" idx="0"/>
              </p:cNvCxnSpPr>
              <p:nvPr/>
            </p:nvCxnSpPr>
            <p:spPr>
              <a:xfrm rot="16200000" flipH="1">
                <a:off x="6123715" y="5828576"/>
                <a:ext cx="1878502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>
                <a:endCxn id="414" idx="1"/>
              </p:cNvCxnSpPr>
              <p:nvPr/>
            </p:nvCxnSpPr>
            <p:spPr>
              <a:xfrm>
                <a:off x="6639536" y="5404392"/>
                <a:ext cx="1826038" cy="1802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>
                <a:stCxn id="407" idx="3"/>
                <a:endCxn id="413" idx="1"/>
              </p:cNvCxnSpPr>
              <p:nvPr/>
            </p:nvCxnSpPr>
            <p:spPr>
              <a:xfrm>
                <a:off x="6586607" y="5404392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>
                <a:stCxn id="407" idx="0"/>
                <a:endCxn id="409" idx="1"/>
              </p:cNvCxnSpPr>
              <p:nvPr/>
            </p:nvCxnSpPr>
            <p:spPr>
              <a:xfrm rot="5400000" flipH="1" flipV="1">
                <a:off x="6667009" y="4756658"/>
                <a:ext cx="103834" cy="7762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>
                <a:stCxn id="407" idx="3"/>
                <a:endCxn id="411" idx="1"/>
              </p:cNvCxnSpPr>
              <p:nvPr/>
            </p:nvCxnSpPr>
            <p:spPr>
              <a:xfrm flipV="1">
                <a:off x="6586607" y="4979608"/>
                <a:ext cx="1693719" cy="4247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>
                <a:stCxn id="410" idx="0"/>
                <a:endCxn id="411" idx="2"/>
              </p:cNvCxnSpPr>
              <p:nvPr/>
            </p:nvCxnSpPr>
            <p:spPr>
              <a:xfrm rot="5400000" flipH="1" flipV="1">
                <a:off x="6874502" y="4440671"/>
                <a:ext cx="906213" cy="23994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>
                <a:stCxn id="410" idx="2"/>
                <a:endCxn id="412" idx="0"/>
              </p:cNvCxnSpPr>
              <p:nvPr/>
            </p:nvCxnSpPr>
            <p:spPr>
              <a:xfrm rot="16200000" flipH="1">
                <a:off x="5949714" y="6696457"/>
                <a:ext cx="726862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>
                <a:stCxn id="410" idx="2"/>
                <a:endCxn id="408" idx="1"/>
              </p:cNvCxnSpPr>
              <p:nvPr/>
            </p:nvCxnSpPr>
            <p:spPr>
              <a:xfrm rot="16200000" flipH="1">
                <a:off x="6243315" y="6402856"/>
                <a:ext cx="1189405" cy="14202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>
                <a:endCxn id="414" idx="1"/>
              </p:cNvCxnSpPr>
              <p:nvPr/>
            </p:nvCxnSpPr>
            <p:spPr>
              <a:xfrm>
                <a:off x="6436639" y="6338928"/>
                <a:ext cx="2028934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>
                <a:stCxn id="410" idx="3"/>
              </p:cNvCxnSpPr>
              <p:nvPr/>
            </p:nvCxnSpPr>
            <p:spPr>
              <a:xfrm flipV="1">
                <a:off x="6374892" y="6187892"/>
                <a:ext cx="2073039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>
                <a:endCxn id="410" idx="3"/>
              </p:cNvCxnSpPr>
              <p:nvPr/>
            </p:nvCxnSpPr>
            <p:spPr>
              <a:xfrm rot="10800000">
                <a:off x="6374892" y="6301169"/>
                <a:ext cx="61747" cy="9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>
                <a:stCxn id="412" idx="0"/>
                <a:endCxn id="408" idx="1"/>
              </p:cNvCxnSpPr>
              <p:nvPr/>
            </p:nvCxnSpPr>
            <p:spPr>
              <a:xfrm rot="16200000" flipH="1">
                <a:off x="6791993" y="6951541"/>
                <a:ext cx="462543" cy="1049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>
                <a:stCxn id="412" idx="2"/>
                <a:endCxn id="414" idx="1"/>
              </p:cNvCxnSpPr>
              <p:nvPr/>
            </p:nvCxnSpPr>
            <p:spPr>
              <a:xfrm rot="5400000" flipH="1" flipV="1">
                <a:off x="7250709" y="6455066"/>
                <a:ext cx="462543" cy="19671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>
                <a:stCxn id="412" idx="3"/>
                <a:endCxn id="413" idx="1"/>
              </p:cNvCxnSpPr>
              <p:nvPr/>
            </p:nvCxnSpPr>
            <p:spPr>
              <a:xfrm flipV="1">
                <a:off x="6754212" y="6197329"/>
                <a:ext cx="1684901" cy="12554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>
                <a:stCxn id="412" idx="3"/>
                <a:endCxn id="411" idx="2"/>
              </p:cNvCxnSpPr>
              <p:nvPr/>
            </p:nvCxnSpPr>
            <p:spPr>
              <a:xfrm flipV="1">
                <a:off x="6754212" y="5187282"/>
                <a:ext cx="1773115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>
                <a:stCxn id="408" idx="0"/>
                <a:endCxn id="411" idx="2"/>
              </p:cNvCxnSpPr>
              <p:nvPr/>
            </p:nvCxnSpPr>
            <p:spPr>
              <a:xfrm rot="5400000" flipH="1" flipV="1">
                <a:off x="7004871" y="5977554"/>
                <a:ext cx="2312729" cy="7321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>
                <a:stCxn id="408" idx="3"/>
                <a:endCxn id="414" idx="1"/>
              </p:cNvCxnSpPr>
              <p:nvPr/>
            </p:nvCxnSpPr>
            <p:spPr>
              <a:xfrm flipV="1">
                <a:off x="8050968" y="7207382"/>
                <a:ext cx="414606" cy="5003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>
                <a:stCxn id="408" idx="3"/>
                <a:endCxn id="413" idx="2"/>
              </p:cNvCxnSpPr>
              <p:nvPr/>
            </p:nvCxnSpPr>
            <p:spPr>
              <a:xfrm flipV="1">
                <a:off x="8050968" y="6414446"/>
                <a:ext cx="635145" cy="12932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>
                <a:stCxn id="414" idx="0"/>
                <a:endCxn id="413" idx="2"/>
              </p:cNvCxnSpPr>
              <p:nvPr/>
            </p:nvCxnSpPr>
            <p:spPr>
              <a:xfrm rot="16200000" flipV="1">
                <a:off x="8411431" y="6689128"/>
                <a:ext cx="575820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>
                <a:stCxn id="414" idx="0"/>
                <a:endCxn id="411" idx="2"/>
              </p:cNvCxnSpPr>
              <p:nvPr/>
            </p:nvCxnSpPr>
            <p:spPr>
              <a:xfrm rot="16200000" flipV="1">
                <a:off x="7718462" y="5996147"/>
                <a:ext cx="1802984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51"/>
            <p:cNvGrpSpPr>
              <a:grpSpLocks/>
            </p:cNvGrpSpPr>
            <p:nvPr/>
          </p:nvGrpSpPr>
          <p:grpSpPr bwMode="auto">
            <a:xfrm>
              <a:off x="5846324" y="6037633"/>
              <a:ext cx="858496" cy="820367"/>
              <a:chOff x="5875506" y="4763312"/>
              <a:chExt cx="3090154" cy="3161489"/>
            </a:xfrm>
          </p:grpSpPr>
          <p:sp>
            <p:nvSpPr>
              <p:cNvPr id="453" name="Oval 452"/>
              <p:cNvSpPr/>
              <p:nvPr/>
            </p:nvSpPr>
            <p:spPr>
              <a:xfrm>
                <a:off x="7057581" y="5989251"/>
                <a:ext cx="864503" cy="86845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6078397" y="5196314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7542758" y="7499606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7101685" y="4875364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5875506" y="6093085"/>
                <a:ext cx="502820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8274942" y="4762087"/>
                <a:ext cx="502820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6246007" y="7244731"/>
                <a:ext cx="511644" cy="4247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8433728" y="5979808"/>
                <a:ext cx="502820" cy="43422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8460189" y="6989861"/>
                <a:ext cx="502826" cy="4247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462" name="Straight Connector 461"/>
              <p:cNvCxnSpPr>
                <a:stCxn id="453" idx="0"/>
                <a:endCxn id="456" idx="2"/>
              </p:cNvCxnSpPr>
              <p:nvPr/>
            </p:nvCxnSpPr>
            <p:spPr>
              <a:xfrm rot="16200000" flipV="1">
                <a:off x="7079119" y="5578540"/>
                <a:ext cx="689103" cy="1323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453" idx="7"/>
                <a:endCxn id="458" idx="2"/>
              </p:cNvCxnSpPr>
              <p:nvPr/>
            </p:nvCxnSpPr>
            <p:spPr>
              <a:xfrm rot="5400000" flipH="1" flipV="1">
                <a:off x="7692995" y="5292460"/>
                <a:ext cx="934535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>
                <a:stCxn id="453" idx="6"/>
                <a:endCxn id="460" idx="1"/>
              </p:cNvCxnSpPr>
              <p:nvPr/>
            </p:nvCxnSpPr>
            <p:spPr>
              <a:xfrm flipV="1">
                <a:off x="7922083" y="6196925"/>
                <a:ext cx="511644" cy="2265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>
                <a:stCxn id="453" idx="5"/>
                <a:endCxn id="461" idx="1"/>
              </p:cNvCxnSpPr>
              <p:nvPr/>
            </p:nvCxnSpPr>
            <p:spPr>
              <a:xfrm rot="16200000" flipH="1">
                <a:off x="7893390" y="6640179"/>
                <a:ext cx="471986" cy="6616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>
                <a:stCxn id="453" idx="4"/>
                <a:endCxn id="455" idx="0"/>
              </p:cNvCxnSpPr>
              <p:nvPr/>
            </p:nvCxnSpPr>
            <p:spPr>
              <a:xfrm rot="16200000" flipH="1">
                <a:off x="7323258" y="7024276"/>
                <a:ext cx="641901" cy="308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>
                <a:stCxn id="453" idx="3"/>
                <a:endCxn id="459" idx="0"/>
              </p:cNvCxnSpPr>
              <p:nvPr/>
            </p:nvCxnSpPr>
            <p:spPr>
              <a:xfrm rot="5400000">
                <a:off x="6590991" y="6645822"/>
                <a:ext cx="509745" cy="688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>
                <a:stCxn id="457" idx="3"/>
                <a:endCxn id="453" idx="2"/>
              </p:cNvCxnSpPr>
              <p:nvPr/>
            </p:nvCxnSpPr>
            <p:spPr>
              <a:xfrm>
                <a:off x="6378326" y="6300759"/>
                <a:ext cx="679255" cy="122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>
                <a:stCxn id="454" idx="3"/>
                <a:endCxn id="453" idx="1"/>
              </p:cNvCxnSpPr>
              <p:nvPr/>
            </p:nvCxnSpPr>
            <p:spPr>
              <a:xfrm>
                <a:off x="6581222" y="5403988"/>
                <a:ext cx="608678" cy="7174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>
                <a:stCxn id="456" idx="1"/>
                <a:endCxn id="454" idx="3"/>
              </p:cNvCxnSpPr>
              <p:nvPr/>
            </p:nvCxnSpPr>
            <p:spPr>
              <a:xfrm rot="10800000" flipV="1">
                <a:off x="6581222" y="5092474"/>
                <a:ext cx="520463" cy="3115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>
                <a:stCxn id="456" idx="2"/>
                <a:endCxn id="457" idx="0"/>
              </p:cNvCxnSpPr>
              <p:nvPr/>
            </p:nvCxnSpPr>
            <p:spPr>
              <a:xfrm rot="5400000">
                <a:off x="6347952" y="5083521"/>
                <a:ext cx="792937" cy="1226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>
                <a:endCxn id="458" idx="1"/>
              </p:cNvCxnSpPr>
              <p:nvPr/>
            </p:nvCxnSpPr>
            <p:spPr>
              <a:xfrm flipV="1">
                <a:off x="7648616" y="4979198"/>
                <a:ext cx="626326" cy="1038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>
                <a:stCxn id="456" idx="2"/>
                <a:endCxn id="461" idx="0"/>
              </p:cNvCxnSpPr>
              <p:nvPr/>
            </p:nvCxnSpPr>
            <p:spPr>
              <a:xfrm rot="16200000" flipH="1">
                <a:off x="7187494" y="5470165"/>
                <a:ext cx="1689713" cy="13496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>
                <a:endCxn id="460" idx="0"/>
              </p:cNvCxnSpPr>
              <p:nvPr/>
            </p:nvCxnSpPr>
            <p:spPr>
              <a:xfrm>
                <a:off x="7630973" y="5073595"/>
                <a:ext cx="1049756" cy="9062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>
                <a:stCxn id="456" idx="2"/>
                <a:endCxn id="455" idx="0"/>
              </p:cNvCxnSpPr>
              <p:nvPr/>
            </p:nvCxnSpPr>
            <p:spPr>
              <a:xfrm rot="16200000" flipH="1">
                <a:off x="6478320" y="6179338"/>
                <a:ext cx="2199458" cy="4410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>
                <a:stCxn id="456" idx="1"/>
                <a:endCxn id="459" idx="0"/>
              </p:cNvCxnSpPr>
              <p:nvPr/>
            </p:nvCxnSpPr>
            <p:spPr>
              <a:xfrm rot="10800000" flipV="1">
                <a:off x="6501826" y="5092474"/>
                <a:ext cx="599859" cy="21522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>
                <a:stCxn id="454" idx="2"/>
                <a:endCxn id="457" idx="0"/>
              </p:cNvCxnSpPr>
              <p:nvPr/>
            </p:nvCxnSpPr>
            <p:spPr>
              <a:xfrm rot="5400000">
                <a:off x="5996780" y="5755644"/>
                <a:ext cx="471986" cy="2028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>
                <a:stCxn id="454" idx="2"/>
                <a:endCxn id="459" idx="0"/>
              </p:cNvCxnSpPr>
              <p:nvPr/>
            </p:nvCxnSpPr>
            <p:spPr>
              <a:xfrm rot="16200000" flipH="1">
                <a:off x="5606208" y="6349112"/>
                <a:ext cx="1623632" cy="1676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>
                <a:stCxn id="454" idx="2"/>
                <a:endCxn id="455" idx="0"/>
              </p:cNvCxnSpPr>
              <p:nvPr/>
            </p:nvCxnSpPr>
            <p:spPr>
              <a:xfrm rot="16200000" flipH="1">
                <a:off x="6127149" y="5828172"/>
                <a:ext cx="1878507" cy="14643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>
                <a:endCxn id="461" idx="1"/>
              </p:cNvCxnSpPr>
              <p:nvPr/>
            </p:nvCxnSpPr>
            <p:spPr>
              <a:xfrm>
                <a:off x="6642970" y="5403988"/>
                <a:ext cx="1817220" cy="18029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>
                <a:stCxn id="454" idx="3"/>
                <a:endCxn id="460" idx="1"/>
              </p:cNvCxnSpPr>
              <p:nvPr/>
            </p:nvCxnSpPr>
            <p:spPr>
              <a:xfrm>
                <a:off x="6581222" y="5403988"/>
                <a:ext cx="1852505" cy="7929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>
                <a:stCxn id="454" idx="0"/>
                <a:endCxn id="456" idx="1"/>
              </p:cNvCxnSpPr>
              <p:nvPr/>
            </p:nvCxnSpPr>
            <p:spPr>
              <a:xfrm rot="5400000" flipH="1" flipV="1">
                <a:off x="6666031" y="4760665"/>
                <a:ext cx="103840" cy="7674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>
                <a:stCxn id="454" idx="3"/>
                <a:endCxn id="458" idx="1"/>
              </p:cNvCxnSpPr>
              <p:nvPr/>
            </p:nvCxnSpPr>
            <p:spPr>
              <a:xfrm flipV="1">
                <a:off x="6581222" y="4979198"/>
                <a:ext cx="1693719" cy="4247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7" idx="0"/>
                <a:endCxn id="458" idx="2"/>
              </p:cNvCxnSpPr>
              <p:nvPr/>
            </p:nvCxnSpPr>
            <p:spPr>
              <a:xfrm rot="5400000" flipH="1" flipV="1">
                <a:off x="6873530" y="4444667"/>
                <a:ext cx="906213" cy="23906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7" idx="2"/>
                <a:endCxn id="459" idx="0"/>
              </p:cNvCxnSpPr>
              <p:nvPr/>
            </p:nvCxnSpPr>
            <p:spPr>
              <a:xfrm rot="16200000" flipH="1">
                <a:off x="5953148" y="6696052"/>
                <a:ext cx="726856" cy="3705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7" idx="2"/>
                <a:endCxn id="455" idx="1"/>
              </p:cNvCxnSpPr>
              <p:nvPr/>
            </p:nvCxnSpPr>
            <p:spPr>
              <a:xfrm rot="16200000" flipH="1">
                <a:off x="6242337" y="6406864"/>
                <a:ext cx="1189405" cy="1411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endCxn id="461" idx="1"/>
              </p:cNvCxnSpPr>
              <p:nvPr/>
            </p:nvCxnSpPr>
            <p:spPr>
              <a:xfrm>
                <a:off x="6440079" y="6338518"/>
                <a:ext cx="2020110" cy="8684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>
                <a:stCxn id="457" idx="3"/>
              </p:cNvCxnSpPr>
              <p:nvPr/>
            </p:nvCxnSpPr>
            <p:spPr>
              <a:xfrm flipV="1">
                <a:off x="6378326" y="6187482"/>
                <a:ext cx="2064220" cy="1132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>
                <a:endCxn id="457" idx="3"/>
              </p:cNvCxnSpPr>
              <p:nvPr/>
            </p:nvCxnSpPr>
            <p:spPr>
              <a:xfrm rot="10800000">
                <a:off x="6378326" y="6300759"/>
                <a:ext cx="61753" cy="9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9" idx="0"/>
                <a:endCxn id="455" idx="1"/>
              </p:cNvCxnSpPr>
              <p:nvPr/>
            </p:nvCxnSpPr>
            <p:spPr>
              <a:xfrm rot="16200000" flipH="1">
                <a:off x="6791020" y="6955537"/>
                <a:ext cx="462549" cy="10409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9" idx="2"/>
                <a:endCxn id="461" idx="1"/>
              </p:cNvCxnSpPr>
              <p:nvPr/>
            </p:nvCxnSpPr>
            <p:spPr>
              <a:xfrm rot="5400000" flipH="1" flipV="1">
                <a:off x="7249736" y="6459062"/>
                <a:ext cx="462549" cy="1958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9" idx="3"/>
                <a:endCxn id="460" idx="1"/>
              </p:cNvCxnSpPr>
              <p:nvPr/>
            </p:nvCxnSpPr>
            <p:spPr>
              <a:xfrm flipV="1">
                <a:off x="6757651" y="6196925"/>
                <a:ext cx="1676076" cy="12554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59" idx="3"/>
                <a:endCxn id="458" idx="2"/>
              </p:cNvCxnSpPr>
              <p:nvPr/>
            </p:nvCxnSpPr>
            <p:spPr>
              <a:xfrm flipV="1">
                <a:off x="6757651" y="5186872"/>
                <a:ext cx="1764291" cy="22655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55" idx="0"/>
                <a:endCxn id="458" idx="2"/>
              </p:cNvCxnSpPr>
              <p:nvPr/>
            </p:nvCxnSpPr>
            <p:spPr>
              <a:xfrm rot="5400000" flipH="1" flipV="1">
                <a:off x="7003898" y="5981556"/>
                <a:ext cx="2312735" cy="7233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>
                <a:stCxn id="455" idx="3"/>
                <a:endCxn id="461" idx="1"/>
              </p:cNvCxnSpPr>
              <p:nvPr/>
            </p:nvCxnSpPr>
            <p:spPr>
              <a:xfrm flipV="1">
                <a:off x="8045584" y="7206972"/>
                <a:ext cx="414606" cy="5003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5" idx="3"/>
                <a:endCxn id="460" idx="2"/>
              </p:cNvCxnSpPr>
              <p:nvPr/>
            </p:nvCxnSpPr>
            <p:spPr>
              <a:xfrm flipV="1">
                <a:off x="8045584" y="6414035"/>
                <a:ext cx="635145" cy="12932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>
                <a:stCxn id="461" idx="0"/>
                <a:endCxn id="460" idx="2"/>
              </p:cNvCxnSpPr>
              <p:nvPr/>
            </p:nvCxnSpPr>
            <p:spPr>
              <a:xfrm rot="16200000" flipV="1">
                <a:off x="8406046" y="6688718"/>
                <a:ext cx="575826" cy="26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61" idx="0"/>
                <a:endCxn id="458" idx="2"/>
              </p:cNvCxnSpPr>
              <p:nvPr/>
            </p:nvCxnSpPr>
            <p:spPr>
              <a:xfrm rot="16200000" flipV="1">
                <a:off x="7713071" y="5995743"/>
                <a:ext cx="1802990" cy="1852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87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23661" y="6176456"/>
              <a:ext cx="829706" cy="68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6700" y="3235157"/>
            <a:ext cx="1766849" cy="10561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8868" y="4603671"/>
            <a:ext cx="1567447" cy="1174160"/>
          </a:xfrm>
          <a:prstGeom prst="rect">
            <a:avLst/>
          </a:prstGeom>
        </p:spPr>
      </p:pic>
      <p:sp>
        <p:nvSpPr>
          <p:cNvPr id="36865" name="Slide Number Placeholder 3"/>
          <p:cNvSpPr txBox="1">
            <a:spLocks noGrp="1"/>
          </p:cNvSpPr>
          <p:nvPr/>
        </p:nvSpPr>
        <p:spPr bwMode="auto">
          <a:xfrm>
            <a:off x="7572375" y="64833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BF20F3F-E1C5-4DF0-9219-13FD20A3DE92}" type="slidenum">
              <a:rPr lang="en-US" sz="1200"/>
              <a:pPr algn="r"/>
              <a:t>18</a:t>
            </a:fld>
            <a:endParaRPr lang="en-US" sz="1200" dirty="0"/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Willis Group, WRN “Gs”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29" y="4551363"/>
            <a:ext cx="14906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04" y="3074988"/>
            <a:ext cx="1462087" cy="1384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6869" name="Picture 4" descr="2004StrainRateModel_site_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707" y="4549775"/>
            <a:ext cx="217646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Seismicity of Alask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2441" y="2901950"/>
            <a:ext cx="203835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" descr="FluvialX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6664" y="3082925"/>
            <a:ext cx="192405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87127" y="4529138"/>
            <a:ext cx="2127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3" descr="http://upload.wikimedia.org/wikipedia/commons/5/52/Logo_GEM_smal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5466" y="5765800"/>
            <a:ext cx="189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Box 11"/>
          <p:cNvSpPr txBox="1">
            <a:spLocks noChangeArrowheads="1"/>
          </p:cNvSpPr>
          <p:nvPr/>
        </p:nvSpPr>
        <p:spPr bwMode="auto">
          <a:xfrm>
            <a:off x="313579" y="6011863"/>
            <a:ext cx="919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WRN</a:t>
            </a:r>
          </a:p>
        </p:txBody>
      </p:sp>
      <p:sp>
        <p:nvSpPr>
          <p:cNvPr id="36875" name="TextBox 13"/>
          <p:cNvSpPr txBox="1">
            <a:spLocks noChangeArrowheads="1"/>
          </p:cNvSpPr>
          <p:nvPr/>
        </p:nvSpPr>
        <p:spPr bwMode="auto">
          <a:xfrm>
            <a:off x="7317621" y="1524000"/>
            <a:ext cx="14636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 dirty="0"/>
              <a:t>GRM</a:t>
            </a:r>
          </a:p>
          <a:p>
            <a:r>
              <a:rPr lang="en-GB" sz="2000" dirty="0"/>
              <a:t>Global Risk Maps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7269996" y="3197225"/>
            <a:ext cx="16446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285750" indent="-28575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r>
              <a:rPr lang="en-US" sz="1600" kern="0" dirty="0">
                <a:latin typeface="+mn-lt"/>
              </a:rPr>
              <a:t>Global Hazard and Risk Lookup</a:t>
            </a:r>
          </a:p>
          <a:p>
            <a:pPr marL="285750" indent="-28575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r>
              <a:rPr lang="en-US" sz="1600" kern="0" dirty="0">
                <a:latin typeface="+mn-lt"/>
              </a:rPr>
              <a:t>Rating</a:t>
            </a:r>
          </a:p>
          <a:p>
            <a:pPr marL="285750" indent="-28575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r>
              <a:rPr lang="en-US" sz="1600" kern="0" dirty="0">
                <a:latin typeface="+mn-lt"/>
              </a:rPr>
              <a:t>PMLs</a:t>
            </a:r>
          </a:p>
          <a:p>
            <a:pPr marL="285750" indent="-28575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r>
              <a:rPr lang="en-US" sz="1600" kern="0" dirty="0">
                <a:latin typeface="+mn-lt"/>
              </a:rPr>
              <a:t>Multi-hazard</a:t>
            </a:r>
          </a:p>
          <a:p>
            <a:pPr marL="285750" indent="-28575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endParaRPr lang="en-US" sz="1600" kern="0" dirty="0">
              <a:latin typeface="+mn-lt"/>
            </a:endParaRPr>
          </a:p>
          <a:p>
            <a:pPr marL="285750" indent="-28575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endParaRPr lang="en-US" sz="1800" kern="0" dirty="0">
              <a:latin typeface="+mn-lt"/>
            </a:endParaRPr>
          </a:p>
          <a:p>
            <a:pPr marL="1068388" lvl="2" indent="-157163">
              <a:spcBef>
                <a:spcPct val="35000"/>
              </a:spcBef>
              <a:buClr>
                <a:srgbClr val="43B649"/>
              </a:buClr>
              <a:buSzPct val="75000"/>
              <a:buFont typeface="Symbol" pitchFamily="18" charset="2"/>
              <a:buChar char="·"/>
              <a:defRPr/>
            </a:pPr>
            <a:endParaRPr lang="en-US" sz="1800" kern="0" dirty="0">
              <a:latin typeface="+mn-lt"/>
            </a:endParaRPr>
          </a:p>
        </p:txBody>
      </p:sp>
      <p:sp>
        <p:nvSpPr>
          <p:cNvPr id="36877" name="TextBox 15"/>
          <p:cNvSpPr txBox="1">
            <a:spLocks noChangeArrowheads="1"/>
          </p:cNvSpPr>
          <p:nvPr/>
        </p:nvSpPr>
        <p:spPr bwMode="auto">
          <a:xfrm>
            <a:off x="232616" y="1524000"/>
            <a:ext cx="17938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 dirty="0"/>
              <a:t>GWM</a:t>
            </a:r>
          </a:p>
          <a:p>
            <a:r>
              <a:rPr lang="en-GB" sz="2000" dirty="0"/>
              <a:t>Global WS, </a:t>
            </a:r>
            <a:r>
              <a:rPr lang="en-GB" sz="1600" dirty="0"/>
              <a:t>Correlation, variability, &amp; trends</a:t>
            </a:r>
          </a:p>
        </p:txBody>
      </p:sp>
      <p:sp>
        <p:nvSpPr>
          <p:cNvPr id="36878" name="TextBox 16"/>
          <p:cNvSpPr txBox="1">
            <a:spLocks noChangeArrowheads="1"/>
          </p:cNvSpPr>
          <p:nvPr/>
        </p:nvSpPr>
        <p:spPr bwMode="auto">
          <a:xfrm>
            <a:off x="1776932" y="1485900"/>
            <a:ext cx="2082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 dirty="0"/>
              <a:t>GEM</a:t>
            </a:r>
          </a:p>
          <a:p>
            <a:r>
              <a:rPr lang="en-GB" sz="2000" dirty="0"/>
              <a:t>Global EQ, </a:t>
            </a:r>
            <a:r>
              <a:rPr lang="en-GB" sz="1600" dirty="0"/>
              <a:t>Global and regional risk, Exposure, portfolio management</a:t>
            </a:r>
          </a:p>
        </p:txBody>
      </p:sp>
      <p:sp>
        <p:nvSpPr>
          <p:cNvPr id="36879" name="TextBox 17"/>
          <p:cNvSpPr txBox="1">
            <a:spLocks noChangeArrowheads="1"/>
          </p:cNvSpPr>
          <p:nvPr/>
        </p:nvSpPr>
        <p:spPr bwMode="auto">
          <a:xfrm>
            <a:off x="3731577" y="1511300"/>
            <a:ext cx="21923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 dirty="0"/>
              <a:t>GFM</a:t>
            </a:r>
          </a:p>
          <a:p>
            <a:r>
              <a:rPr lang="en-GB" sz="2000" dirty="0"/>
              <a:t>Global FL, </a:t>
            </a:r>
            <a:r>
              <a:rPr lang="en-GB" sz="1600" dirty="0"/>
              <a:t>Regional and global rainfall, indices, rating &amp; portfolio mgt. </a:t>
            </a:r>
          </a:p>
        </p:txBody>
      </p:sp>
      <p:sp>
        <p:nvSpPr>
          <p:cNvPr id="36880" name="TextBox 18"/>
          <p:cNvSpPr txBox="1">
            <a:spLocks noChangeArrowheads="1"/>
          </p:cNvSpPr>
          <p:nvPr/>
        </p:nvSpPr>
        <p:spPr bwMode="auto">
          <a:xfrm>
            <a:off x="7570033" y="5673725"/>
            <a:ext cx="92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WRN</a:t>
            </a:r>
          </a:p>
        </p:txBody>
      </p:sp>
      <p:sp>
        <p:nvSpPr>
          <p:cNvPr id="36881" name="TextBox 19"/>
          <p:cNvSpPr txBox="1">
            <a:spLocks noChangeArrowheads="1"/>
          </p:cNvSpPr>
          <p:nvPr/>
        </p:nvSpPr>
        <p:spPr bwMode="auto">
          <a:xfrm>
            <a:off x="1663716" y="6315075"/>
            <a:ext cx="154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/>
              <a:t>Open Source</a:t>
            </a:r>
          </a:p>
        </p:txBody>
      </p:sp>
      <p:sp>
        <p:nvSpPr>
          <p:cNvPr id="36882" name="TextBox 20"/>
          <p:cNvSpPr txBox="1">
            <a:spLocks noChangeArrowheads="1"/>
          </p:cNvSpPr>
          <p:nvPr/>
        </p:nvSpPr>
        <p:spPr bwMode="auto">
          <a:xfrm>
            <a:off x="3685539" y="6319838"/>
            <a:ext cx="160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/>
              <a:t> Open Source</a:t>
            </a:r>
          </a:p>
        </p:txBody>
      </p:sp>
      <p:sp>
        <p:nvSpPr>
          <p:cNvPr id="36883" name="TextBox 21"/>
          <p:cNvSpPr txBox="1">
            <a:spLocks noChangeArrowheads="1"/>
          </p:cNvSpPr>
          <p:nvPr/>
        </p:nvSpPr>
        <p:spPr bwMode="auto">
          <a:xfrm>
            <a:off x="7071558" y="608806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/>
              <a:t>Partially </a:t>
            </a:r>
          </a:p>
          <a:p>
            <a:r>
              <a:rPr lang="en-GB" sz="1800" dirty="0"/>
              <a:t>Open Source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rot="-3262522">
            <a:off x="-398415" y="4079742"/>
            <a:ext cx="26924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E82C2E"/>
                </a:solidFill>
              </a:rPr>
              <a:t>GCM, ACRE, etc.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 rot="-3262522">
            <a:off x="1235594" y="3861460"/>
            <a:ext cx="26797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E82C2E"/>
                </a:solidFill>
              </a:rPr>
              <a:t>Impact, Finance. Model, Expos.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 rot="-3262522">
            <a:off x="3472020" y="3830504"/>
            <a:ext cx="2566988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E82C2E"/>
                </a:solidFill>
              </a:rPr>
              <a:t>IBM, Met Office, Willis, others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rot="-3262522">
            <a:off x="6635789" y="3960098"/>
            <a:ext cx="2814637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E82C2E"/>
                </a:solidFill>
              </a:rPr>
              <a:t>Willis, Met Office, CEDIM</a:t>
            </a:r>
          </a:p>
        </p:txBody>
      </p:sp>
      <p:sp>
        <p:nvSpPr>
          <p:cNvPr id="36888" name="TextBox 26"/>
          <p:cNvSpPr txBox="1">
            <a:spLocks noChangeArrowheads="1"/>
          </p:cNvSpPr>
          <p:nvPr/>
        </p:nvSpPr>
        <p:spPr bwMode="auto">
          <a:xfrm>
            <a:off x="4187189" y="576262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err="1"/>
              <a:t>Tbd</a:t>
            </a:r>
            <a:r>
              <a:rPr lang="en-GB" dirty="0"/>
              <a:t>.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768920" y="1516648"/>
            <a:ext cx="179760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u="sng" dirty="0" smtClean="0"/>
              <a:t>GVM</a:t>
            </a:r>
          </a:p>
          <a:p>
            <a:r>
              <a:rPr lang="en-GB" sz="2000" dirty="0" smtClean="0"/>
              <a:t>Global </a:t>
            </a:r>
            <a:r>
              <a:rPr lang="en-GB" sz="2000" dirty="0" err="1" smtClean="0"/>
              <a:t>Volc</a:t>
            </a:r>
            <a:r>
              <a:rPr lang="en-GB" sz="2000" dirty="0" smtClean="0"/>
              <a:t>.</a:t>
            </a:r>
          </a:p>
          <a:p>
            <a:r>
              <a:rPr lang="en-GB" sz="1600" dirty="0" smtClean="0"/>
              <a:t>Global Eruption risk plus consequences</a:t>
            </a:r>
            <a:endParaRPr lang="en-GB" sz="1600" dirty="0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rot="18337478">
            <a:off x="5090400" y="3939130"/>
            <a:ext cx="2814637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E82C2E"/>
                </a:solidFill>
              </a:rPr>
              <a:t>Bristol, Smiths., USGS, Willis…</a:t>
            </a:r>
            <a:endParaRPr lang="en-GB" b="1" dirty="0">
              <a:solidFill>
                <a:srgbClr val="E82C2E"/>
              </a:solidFill>
            </a:endParaRPr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5863585" y="5848183"/>
            <a:ext cx="1155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 smtClean="0"/>
              <a:t>July 2011</a:t>
            </a:r>
            <a:endParaRPr lang="en-GB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r>
              <a:rPr lang="en-GB" dirty="0" smtClean="0"/>
              <a:t>Risk Formula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100" y="3314700"/>
            <a:ext cx="78294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Risk = Hazard </a:t>
            </a:r>
            <a:r>
              <a:rPr lang="en-GB" sz="3000" dirty="0" err="1" smtClean="0"/>
              <a:t>x</a:t>
            </a:r>
            <a:r>
              <a:rPr lang="en-GB" sz="3000" dirty="0" smtClean="0"/>
              <a:t> Consequences </a:t>
            </a:r>
            <a:r>
              <a:rPr lang="en-GB" sz="3000" dirty="0" err="1" smtClean="0"/>
              <a:t>x</a:t>
            </a:r>
            <a:r>
              <a:rPr lang="en-GB" sz="3000" dirty="0" smtClean="0"/>
              <a:t> Perception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21100" y="3962400"/>
            <a:ext cx="366486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1"/>
                </a:solidFill>
              </a:rPr>
              <a:t>Vulnerability,</a:t>
            </a:r>
          </a:p>
          <a:p>
            <a:r>
              <a:rPr lang="en-GB" i="1" dirty="0" smtClean="0">
                <a:solidFill>
                  <a:schemeClr val="accent1"/>
                </a:solidFill>
              </a:rPr>
              <a:t>Exposure,</a:t>
            </a:r>
          </a:p>
          <a:p>
            <a:r>
              <a:rPr lang="en-GB" i="1" dirty="0" smtClean="0">
                <a:solidFill>
                  <a:schemeClr val="accent1"/>
                </a:solidFill>
              </a:rPr>
              <a:t>Claims Management etc.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4641" y="1651000"/>
            <a:ext cx="228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accent1"/>
                </a:solidFill>
              </a:rPr>
              <a:t>Change,</a:t>
            </a:r>
          </a:p>
          <a:p>
            <a:r>
              <a:rPr lang="en-GB" i="1" dirty="0" smtClean="0">
                <a:solidFill>
                  <a:schemeClr val="accent1"/>
                </a:solidFill>
              </a:rPr>
              <a:t>Consensus,</a:t>
            </a:r>
          </a:p>
          <a:p>
            <a:r>
              <a:rPr lang="en-GB" i="1" dirty="0" smtClean="0">
                <a:solidFill>
                  <a:schemeClr val="accent1"/>
                </a:solidFill>
              </a:rPr>
              <a:t>Self-organized Similarity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Product Risk</a:t>
            </a:r>
          </a:p>
        </p:txBody>
      </p:sp>
      <p:sp>
        <p:nvSpPr>
          <p:cNvPr id="500" name="TextBox 5"/>
          <p:cNvSpPr txBox="1">
            <a:spLocks noChangeArrowheads="1"/>
          </p:cNvSpPr>
          <p:nvPr/>
        </p:nvSpPr>
        <p:spPr bwMode="auto">
          <a:xfrm>
            <a:off x="247650" y="1914674"/>
            <a:ext cx="8545513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-112" charset="2"/>
              <a:buNone/>
            </a:pPr>
            <a:r>
              <a:rPr lang="en-GB" sz="2800" dirty="0"/>
              <a:t>The uncertainty of the insurance business lies in the fact that the </a:t>
            </a:r>
            <a:r>
              <a:rPr lang="en-GB" sz="2800" b="1" dirty="0">
                <a:solidFill>
                  <a:srgbClr val="0000FF"/>
                </a:solidFill>
              </a:rPr>
              <a:t>costs of goods sold is not known</a:t>
            </a:r>
            <a:r>
              <a:rPr lang="en-GB" sz="2800" u="sng" dirty="0"/>
              <a:t> </a:t>
            </a:r>
            <a:r>
              <a:rPr lang="en-GB" sz="2800" dirty="0"/>
              <a:t>at the time of production/contract </a:t>
            </a:r>
            <a:r>
              <a:rPr lang="en-GB" sz="2000" dirty="0"/>
              <a:t>(Deutsche Bank, 2010)</a:t>
            </a:r>
            <a:endParaRPr lang="en-GB" sz="2800" dirty="0"/>
          </a:p>
          <a:p>
            <a:pPr marL="457200" indent="-457200" algn="ctr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-112" charset="2"/>
              <a:buNone/>
            </a:pPr>
            <a:endParaRPr lang="en-GB" sz="2800" dirty="0"/>
          </a:p>
          <a:p>
            <a:pPr marL="457200" indent="-457200" algn="ctr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-112" charset="2"/>
              <a:buNone/>
            </a:pPr>
            <a:endParaRPr lang="en-GB" sz="2800" dirty="0"/>
          </a:p>
          <a:p>
            <a:pPr marL="457200" indent="-457200" algn="ctr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-112" charset="2"/>
              <a:buNone/>
            </a:pPr>
            <a:endParaRPr lang="en-GB" sz="2800" dirty="0"/>
          </a:p>
          <a:p>
            <a:pPr marL="457200" indent="-457200" algn="ctr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-112" charset="2"/>
              <a:buNone/>
            </a:pPr>
            <a:r>
              <a:rPr lang="en-GB" sz="2800" b="1" i="1" dirty="0"/>
              <a:t>Modelling must be an intrinsic part of the product</a:t>
            </a:r>
          </a:p>
        </p:txBody>
      </p:sp>
      <p:sp>
        <p:nvSpPr>
          <p:cNvPr id="501" name="AutoShape 5"/>
          <p:cNvSpPr>
            <a:spLocks noChangeArrowheads="1"/>
          </p:cNvSpPr>
          <p:nvPr/>
        </p:nvSpPr>
        <p:spPr bwMode="auto">
          <a:xfrm rot="5400000">
            <a:off x="4379119" y="3722043"/>
            <a:ext cx="738187" cy="8921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Trends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569" y="2860840"/>
            <a:ext cx="3951618" cy="328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4299" y="3240910"/>
            <a:ext cx="167899" cy="2575854"/>
          </a:xfrm>
          <a:prstGeom prst="rect">
            <a:avLst/>
          </a:prstGeom>
          <a:solidFill>
            <a:srgbClr val="4F81B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8"/>
          <p:cNvGrpSpPr/>
          <p:nvPr/>
        </p:nvGrpSpPr>
        <p:grpSpPr>
          <a:xfrm>
            <a:off x="5481050" y="5574772"/>
            <a:ext cx="1018055" cy="400110"/>
            <a:chOff x="2641769" y="5353545"/>
            <a:chExt cx="1962276" cy="619646"/>
          </a:xfrm>
        </p:grpSpPr>
        <p:sp>
          <p:nvSpPr>
            <p:cNvPr id="8" name="TextBox 7"/>
            <p:cNvSpPr txBox="1"/>
            <p:nvPr/>
          </p:nvSpPr>
          <p:spPr>
            <a:xfrm>
              <a:off x="2641769" y="5353545"/>
              <a:ext cx="1962276" cy="61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F-scale adopted</a:t>
              </a:r>
              <a:endParaRPr lang="en-US" sz="1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179799" y="5671066"/>
              <a:ext cx="3898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4943479" y="4395827"/>
            <a:ext cx="3399017" cy="79806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21" y="1582738"/>
            <a:ext cx="460057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21"/>
          <p:cNvSpPr txBox="1">
            <a:spLocks noChangeArrowheads="1"/>
          </p:cNvSpPr>
          <p:nvPr/>
        </p:nvSpPr>
        <p:spPr bwMode="auto">
          <a:xfrm>
            <a:off x="325438" y="4371975"/>
            <a:ext cx="4394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500" i="1" dirty="0">
                <a:ea typeface="ＭＳ Ｐゴシック" pitchFamily="34" charset="-128"/>
              </a:rPr>
              <a:t>NOAA</a:t>
            </a:r>
            <a:r>
              <a:rPr lang="en-US" sz="1500" i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500" i="1" dirty="0" err="1">
                <a:ea typeface="ＭＳ Ｐゴシック" pitchFamily="34" charset="-128"/>
              </a:rPr>
              <a:t>Hurdat</a:t>
            </a:r>
            <a:r>
              <a:rPr lang="en-US" sz="1500" i="1" dirty="0">
                <a:ea typeface="ＭＳ Ｐゴシック" pitchFamily="34" charset="-128"/>
              </a:rPr>
              <a:t> reanalysis: Storms in a box since 1851</a:t>
            </a:r>
          </a:p>
        </p:txBody>
      </p:sp>
      <p:pic>
        <p:nvPicPr>
          <p:cNvPr id="50" name="Picture 1" descr="image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0838" y="1616075"/>
            <a:ext cx="12160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Straight Arrow Connector 50"/>
          <p:cNvCxnSpPr/>
          <p:nvPr/>
        </p:nvCxnSpPr>
        <p:spPr>
          <a:xfrm>
            <a:off x="589180" y="3054699"/>
            <a:ext cx="3687746" cy="5024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8301789" y="4879474"/>
            <a:ext cx="387684" cy="334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12631" y="6162843"/>
            <a:ext cx="6125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smtClean="0"/>
              <a:t>1950</a:t>
            </a:r>
            <a:endParaRPr lang="de-DE" sz="1500" dirty="0"/>
          </a:p>
        </p:txBody>
      </p:sp>
      <p:sp>
        <p:nvSpPr>
          <p:cNvPr id="55" name="TextBox 54"/>
          <p:cNvSpPr txBox="1"/>
          <p:nvPr/>
        </p:nvSpPr>
        <p:spPr>
          <a:xfrm>
            <a:off x="8388765" y="6194928"/>
            <a:ext cx="6125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smtClean="0"/>
              <a:t>2010</a:t>
            </a:r>
            <a:endParaRPr lang="de-DE" sz="1500" dirty="0"/>
          </a:p>
        </p:txBody>
      </p:sp>
      <p:sp>
        <p:nvSpPr>
          <p:cNvPr id="56" name="TextBox 55"/>
          <p:cNvSpPr txBox="1"/>
          <p:nvPr/>
        </p:nvSpPr>
        <p:spPr>
          <a:xfrm>
            <a:off x="6390105" y="6256421"/>
            <a:ext cx="19239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smtClean="0"/>
              <a:t>Harold Brooks, 2011</a:t>
            </a:r>
            <a:endParaRPr lang="de-DE" sz="15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"/>
          <p:cNvSpPr txBox="1">
            <a:spLocks noGrp="1"/>
          </p:cNvSpPr>
          <p:nvPr/>
        </p:nvSpPr>
        <p:spPr bwMode="auto">
          <a:xfrm>
            <a:off x="7572375" y="62547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922350-2773-48BA-A31F-4147FBD97B48}" type="slidenum">
              <a:rPr lang="en-GB" sz="1200"/>
              <a:pPr algn="r"/>
              <a:t>21</a:t>
            </a:fld>
            <a:endParaRPr lang="en-GB" sz="1200"/>
          </a:p>
        </p:txBody>
      </p:sp>
      <p:sp>
        <p:nvSpPr>
          <p:cNvPr id="38914" name="Slide Number Placeholder 3"/>
          <p:cNvSpPr txBox="1">
            <a:spLocks noGrp="1"/>
          </p:cNvSpPr>
          <p:nvPr/>
        </p:nvSpPr>
        <p:spPr bwMode="auto">
          <a:xfrm>
            <a:off x="7572375" y="62547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4F7AE38-22B6-4EB3-92B3-C43126A26809}" type="slidenum">
              <a:rPr lang="en-GB" sz="1200"/>
              <a:pPr algn="r"/>
              <a:t>21</a:t>
            </a:fld>
            <a:endParaRPr lang="en-GB" sz="1200"/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>
          <a:xfrm>
            <a:off x="152400" y="252413"/>
            <a:ext cx="5964238" cy="1063625"/>
          </a:xfrm>
        </p:spPr>
        <p:txBody>
          <a:bodyPr/>
          <a:lstStyle/>
          <a:p>
            <a:pPr eaLnBrk="1" hangingPunct="1"/>
            <a:r>
              <a:rPr lang="en-GB" dirty="0" smtClean="0"/>
              <a:t>Global Models</a:t>
            </a:r>
          </a:p>
        </p:txBody>
      </p:sp>
      <p:pic>
        <p:nvPicPr>
          <p:cNvPr id="4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9" y="1603460"/>
            <a:ext cx="414337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" name="Rectangle 439"/>
          <p:cNvSpPr/>
          <p:nvPr/>
        </p:nvSpPr>
        <p:spPr>
          <a:xfrm>
            <a:off x="180870" y="1622570"/>
            <a:ext cx="4340888" cy="324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ct val="35000"/>
              </a:spcBef>
              <a:buClr>
                <a:schemeClr val="tx2"/>
              </a:buClr>
              <a:buSzPct val="135000"/>
              <a:buFont typeface="Arial" pitchFamily="34" charset="0"/>
              <a:buChar char="•"/>
              <a:defRPr/>
            </a:pPr>
            <a:r>
              <a:rPr lang="en-GB" kern="0" dirty="0" smtClean="0"/>
              <a:t>Global interaction, Clustering, </a:t>
            </a:r>
            <a:r>
              <a:rPr lang="en-GB" kern="0" dirty="0" err="1" smtClean="0"/>
              <a:t>teleconnections</a:t>
            </a:r>
            <a:endParaRPr lang="en-GB" kern="0" dirty="0" smtClean="0"/>
          </a:p>
          <a:p>
            <a:pPr marL="177800" indent="-177800">
              <a:spcBef>
                <a:spcPct val="35000"/>
              </a:spcBef>
              <a:buClr>
                <a:schemeClr val="tx2"/>
              </a:buClr>
              <a:buSzPct val="135000"/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chemeClr val="accent1"/>
                </a:solidFill>
              </a:rPr>
              <a:t>Dynamical downscaling</a:t>
            </a:r>
          </a:p>
          <a:p>
            <a:pPr marL="177800" indent="-177800">
              <a:spcBef>
                <a:spcPct val="35000"/>
              </a:spcBef>
              <a:buClr>
                <a:schemeClr val="tx2"/>
              </a:buClr>
              <a:buSzPct val="135000"/>
              <a:buFont typeface="Arial" pitchFamily="34" charset="0"/>
              <a:buChar char="•"/>
              <a:defRPr/>
            </a:pPr>
            <a:r>
              <a:rPr lang="en-GB" kern="0" dirty="0" smtClean="0"/>
              <a:t>Inform Regional Models</a:t>
            </a:r>
          </a:p>
          <a:p>
            <a:pPr marL="177800" indent="-177800">
              <a:spcBef>
                <a:spcPct val="35000"/>
              </a:spcBef>
              <a:buClr>
                <a:schemeClr val="tx2"/>
              </a:buClr>
              <a:buSzPct val="135000"/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chemeClr val="accent1"/>
                </a:solidFill>
              </a:rPr>
              <a:t>Global and regional Indices</a:t>
            </a:r>
          </a:p>
          <a:p>
            <a:pPr marL="177800" indent="-177800">
              <a:spcBef>
                <a:spcPct val="35000"/>
              </a:spcBef>
              <a:buClr>
                <a:schemeClr val="tx2"/>
              </a:buClr>
              <a:buSzPct val="135000"/>
              <a:buFont typeface="Arial" pitchFamily="34" charset="0"/>
              <a:buChar char="•"/>
              <a:defRPr/>
            </a:pPr>
            <a:r>
              <a:rPr lang="en-GB" kern="0" dirty="0" smtClean="0"/>
              <a:t>GEM, GFM, GVM, GWM..</a:t>
            </a:r>
          </a:p>
          <a:p>
            <a:pPr marL="177800" indent="-177800">
              <a:spcBef>
                <a:spcPct val="35000"/>
              </a:spcBef>
              <a:buClr>
                <a:schemeClr val="tx2"/>
              </a:buClr>
              <a:buSzPct val="135000"/>
              <a:buFont typeface="Arial" pitchFamily="34" charset="0"/>
              <a:buChar char="•"/>
              <a:defRPr/>
            </a:pPr>
            <a:endParaRPr lang="en-GB" sz="2000" kern="0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285464" y="5644590"/>
            <a:ext cx="914400" cy="457200"/>
            <a:chOff x="315" y="2114"/>
            <a:chExt cx="976" cy="413"/>
          </a:xfrm>
        </p:grpSpPr>
        <p:pic>
          <p:nvPicPr>
            <p:cNvPr id="442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" y="2114"/>
              <a:ext cx="976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3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" y="2114"/>
              <a:ext cx="976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4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7011" y="5192063"/>
            <a:ext cx="12636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" name="Picture 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2213" y="5763540"/>
            <a:ext cx="10699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919" y="4325815"/>
            <a:ext cx="2703618" cy="197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8" descr="GFDL - Geophysical Fluid Dynamics Laboratory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2266" y="6232122"/>
            <a:ext cx="990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8222" y="5189329"/>
            <a:ext cx="9636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3" descr="Go to Met Office homep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18162" y="576041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64389" y="5070744"/>
            <a:ext cx="2396596" cy="178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4517293" y="6379187"/>
            <a:ext cx="1200150" cy="320675"/>
            <a:chOff x="328" y="2648"/>
            <a:chExt cx="852" cy="260"/>
          </a:xfrm>
        </p:grpSpPr>
        <p:pic>
          <p:nvPicPr>
            <p:cNvPr id="21" name="Picture 2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8" y="2648"/>
              <a:ext cx="8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8" y="2648"/>
              <a:ext cx="8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97563" y="5169947"/>
            <a:ext cx="990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Number Placeholder 1"/>
          <p:cNvSpPr txBox="1">
            <a:spLocks noGrp="1"/>
          </p:cNvSpPr>
          <p:nvPr/>
        </p:nvSpPr>
        <p:spPr bwMode="auto">
          <a:xfrm>
            <a:off x="7572375" y="62547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B1F81B-532A-4A15-83B7-88F441DBC5F9}" type="slidenum">
              <a:rPr lang="en-GB" sz="1200"/>
              <a:pPr algn="r"/>
              <a:t>22</a:t>
            </a:fld>
            <a:endParaRPr lang="en-GB" sz="1200"/>
          </a:p>
        </p:txBody>
      </p:sp>
      <p:sp>
        <p:nvSpPr>
          <p:cNvPr id="198658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5481638" cy="1017587"/>
          </a:xfrm>
        </p:spPr>
        <p:txBody>
          <a:bodyPr/>
          <a:lstStyle/>
          <a:p>
            <a:r>
              <a:rPr lang="en-GB" smtClean="0"/>
              <a:t>Multi-year Clustering is Real!</a:t>
            </a:r>
          </a:p>
        </p:txBody>
      </p:sp>
      <p:sp>
        <p:nvSpPr>
          <p:cNvPr id="198659" name="Rectangle 7"/>
          <p:cNvSpPr>
            <a:spLocks noChangeArrowheads="1"/>
          </p:cNvSpPr>
          <p:nvPr/>
        </p:nvSpPr>
        <p:spPr bwMode="auto">
          <a:xfrm>
            <a:off x="5321300" y="3759200"/>
            <a:ext cx="36195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986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3" y="1582738"/>
            <a:ext cx="460057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1" name="Picture 2" descr="\text{ACE} = 10^{-4} \sum v_\max^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8725" y="4727575"/>
            <a:ext cx="15367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2" name="TextBox 21"/>
          <p:cNvSpPr txBox="1">
            <a:spLocks noChangeArrowheads="1"/>
          </p:cNvSpPr>
          <p:nvPr/>
        </p:nvSpPr>
        <p:spPr bwMode="auto">
          <a:xfrm>
            <a:off x="325438" y="4371975"/>
            <a:ext cx="439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i="1">
                <a:ea typeface="ＭＳ Ｐゴシック" pitchFamily="34" charset="-128"/>
              </a:rPr>
              <a:t>NOAA</a:t>
            </a:r>
            <a:r>
              <a:rPr lang="en-US" sz="1200" i="1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200" i="1">
                <a:ea typeface="ＭＳ Ｐゴシック" pitchFamily="34" charset="-128"/>
              </a:rPr>
              <a:t>Hurdat reanalysis: Storms in a box since 1851</a:t>
            </a:r>
          </a:p>
        </p:txBody>
      </p:sp>
      <p:pic>
        <p:nvPicPr>
          <p:cNvPr id="1986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200" y="1608138"/>
            <a:ext cx="37941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4" name="Text Box 14"/>
          <p:cNvSpPr txBox="1">
            <a:spLocks noChangeArrowheads="1"/>
          </p:cNvSpPr>
          <p:nvPr/>
        </p:nvSpPr>
        <p:spPr bwMode="auto">
          <a:xfrm>
            <a:off x="346075" y="4691063"/>
            <a:ext cx="206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Times New Roman" pitchFamily="18" charset="0"/>
              </a:rPr>
              <a:t>Accumulated Cyclone Energy,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4938" y="4991100"/>
            <a:ext cx="5240337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Tx/>
              <a:buChar char="•"/>
            </a:pPr>
            <a:r>
              <a:rPr lang="en-GB"/>
              <a:t> High regime years: Katrina: 1/11</a:t>
            </a:r>
          </a:p>
          <a:p>
            <a:pPr>
              <a:buClr>
                <a:schemeClr val="tx2"/>
              </a:buClr>
              <a:buFontTx/>
              <a:buChar char="•"/>
            </a:pPr>
            <a:r>
              <a:rPr lang="en-GB"/>
              <a:t> Low regime years: Katrina: 1/250</a:t>
            </a:r>
          </a:p>
          <a:p>
            <a:pPr>
              <a:buClr>
                <a:schemeClr val="tx2"/>
              </a:buClr>
              <a:buFontTx/>
              <a:buChar char="•"/>
            </a:pPr>
            <a:r>
              <a:rPr lang="en-GB"/>
              <a:t> 2005: Katrina: 1/5</a:t>
            </a:r>
          </a:p>
        </p:txBody>
      </p:sp>
      <p:pic>
        <p:nvPicPr>
          <p:cNvPr id="198666" name="Picture 1" descr="image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0838" y="1616075"/>
            <a:ext cx="12160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1288" y="4241800"/>
            <a:ext cx="3702050" cy="261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8668" name="Rectangle 13"/>
          <p:cNvSpPr>
            <a:spLocks noChangeArrowheads="1"/>
          </p:cNvSpPr>
          <p:nvPr/>
        </p:nvSpPr>
        <p:spPr bwMode="auto">
          <a:xfrm>
            <a:off x="677863" y="6137275"/>
            <a:ext cx="454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Dispersion Statistic: φ=var/mean (of the counts).</a:t>
            </a:r>
            <a:br>
              <a:rPr lang="en-US" sz="1400"/>
            </a:br>
            <a:r>
              <a:rPr lang="en-US" sz="1400"/>
              <a:t>φ&gt;0 indicates clustering </a:t>
            </a:r>
            <a:endParaRPr lang="en-GB" sz="14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75613" y="5732463"/>
            <a:ext cx="914400" cy="457200"/>
            <a:chOff x="315" y="2114"/>
            <a:chExt cx="976" cy="413"/>
          </a:xfrm>
        </p:grpSpPr>
        <p:pic>
          <p:nvPicPr>
            <p:cNvPr id="198671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5" y="2114"/>
              <a:ext cx="976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72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5" y="2114"/>
              <a:ext cx="976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7732835" y="4439854"/>
            <a:ext cx="1200150" cy="320675"/>
            <a:chOff x="328" y="2648"/>
            <a:chExt cx="852" cy="260"/>
          </a:xfrm>
        </p:grpSpPr>
        <p:pic>
          <p:nvPicPr>
            <p:cNvPr id="19" name="Picture 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8" y="2648"/>
              <a:ext cx="8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8" y="2648"/>
              <a:ext cx="85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43" descr="Go to Met Office homep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78391" y="514746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8" descr="GFDL - Geophysical Fluid Dynamics Laboratory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5642" y="4694725"/>
            <a:ext cx="990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>
            <a:off x="442127" y="3054699"/>
            <a:ext cx="3687746" cy="5024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DD4D68-3BB4-4CE8-8B0A-ED7E7DF2B82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75108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5848350" cy="1223962"/>
          </a:xfrm>
        </p:spPr>
        <p:txBody>
          <a:bodyPr/>
          <a:lstStyle/>
          <a:p>
            <a:r>
              <a:rPr lang="en-GB" smtClean="0"/>
              <a:t>Global Allocation of Capital</a:t>
            </a:r>
            <a:br>
              <a:rPr lang="en-GB" smtClean="0"/>
            </a:br>
            <a:r>
              <a:rPr lang="en-GB" smtClean="0"/>
              <a:t>Large Regional Differences!</a:t>
            </a:r>
          </a:p>
        </p:txBody>
      </p:sp>
      <p:sp>
        <p:nvSpPr>
          <p:cNvPr id="175109" name="TextBox 10"/>
          <p:cNvSpPr txBox="1">
            <a:spLocks noChangeArrowheads="1"/>
          </p:cNvSpPr>
          <p:nvPr/>
        </p:nvSpPr>
        <p:spPr bwMode="auto">
          <a:xfrm>
            <a:off x="306388" y="4275138"/>
            <a:ext cx="50133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JPWS, GCM landfall, only, ACE(proxy): random in time</a:t>
            </a:r>
          </a:p>
          <a:p>
            <a:r>
              <a:rPr lang="en-GB" sz="1400"/>
              <a:t>Various tests suggest that storm occurrence follows Poissonian distribution</a:t>
            </a:r>
          </a:p>
        </p:txBody>
      </p:sp>
      <p:pic>
        <p:nvPicPr>
          <p:cNvPr id="1751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874838"/>
            <a:ext cx="3279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2275" y="5338763"/>
            <a:ext cx="8507413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140000"/>
            </a:pPr>
            <a:r>
              <a:rPr lang="en-GB" dirty="0"/>
              <a:t>No evidence for multi-year clustering/regimes for Japanese Windstorm!</a:t>
            </a:r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0" y="1593850"/>
          <a:ext cx="5694363" cy="2695575"/>
        </p:xfrm>
        <a:graphic>
          <a:graphicData uri="http://schemas.openxmlformats.org/presentationml/2006/ole">
            <p:oleObj spid="_x0000_s219138" name="Worksheet" r:id="rId4" imgW="6058014" imgH="2600211" progId="Excel.Sheet.8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05475" y="6159500"/>
            <a:ext cx="914400" cy="457200"/>
            <a:chOff x="315" y="2114"/>
            <a:chExt cx="976" cy="413"/>
          </a:xfrm>
        </p:grpSpPr>
        <p:pic>
          <p:nvPicPr>
            <p:cNvPr id="175116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" y="2114"/>
              <a:ext cx="976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17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" y="2114"/>
              <a:ext cx="976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5114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8775" y="6211888"/>
            <a:ext cx="9636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5" name="Picture 43" descr="Go to Met Office homep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2888" y="6202363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Extreme Event Risk Towards a More Resilient Future</a:t>
            </a:r>
          </a:p>
        </p:txBody>
      </p:sp>
      <p:sp>
        <p:nvSpPr>
          <p:cNvPr id="499" name="Rectangle 3"/>
          <p:cNvSpPr txBox="1">
            <a:spLocks noChangeArrowheads="1"/>
          </p:cNvSpPr>
          <p:nvPr/>
        </p:nvSpPr>
        <p:spPr bwMode="auto">
          <a:xfrm>
            <a:off x="357188" y="1549400"/>
            <a:ext cx="8786812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buFont typeface="Wingdings" pitchFamily="26" charset="2"/>
              <a:buAutoNum type="arabicPlain"/>
            </a:pPr>
            <a:r>
              <a:rPr lang="en-GB" sz="2800" dirty="0" smtClean="0">
                <a:solidFill>
                  <a:srgbClr val="0000FF"/>
                </a:solidFill>
              </a:rPr>
              <a:t>Make natural and other perils </a:t>
            </a:r>
            <a:r>
              <a:rPr lang="en-GB" sz="2800" u="sng" dirty="0" smtClean="0">
                <a:solidFill>
                  <a:srgbClr val="0000FF"/>
                </a:solidFill>
              </a:rPr>
              <a:t>insurance </a:t>
            </a:r>
            <a:r>
              <a:rPr lang="en-GB" sz="2800" u="sng" dirty="0">
                <a:solidFill>
                  <a:srgbClr val="0000FF"/>
                </a:solidFill>
              </a:rPr>
              <a:t>affordable </a:t>
            </a:r>
            <a:r>
              <a:rPr lang="en-GB" sz="2800" dirty="0">
                <a:solidFill>
                  <a:srgbClr val="0000FF"/>
                </a:solidFill>
              </a:rPr>
              <a:t>by increasing </a:t>
            </a:r>
            <a:r>
              <a:rPr lang="en-GB" sz="2800" dirty="0" smtClean="0">
                <a:solidFill>
                  <a:srgbClr val="0000FF"/>
                </a:solidFill>
              </a:rPr>
              <a:t>penetration</a:t>
            </a:r>
          </a:p>
          <a:p>
            <a:pPr marL="457200" indent="-457200">
              <a:buFont typeface="Wingdings" pitchFamily="26" charset="2"/>
              <a:buAutoNum type="arabicPlain"/>
            </a:pPr>
            <a:r>
              <a:rPr lang="en-GB" sz="2800" dirty="0" smtClean="0"/>
              <a:t>Allow </a:t>
            </a:r>
            <a:r>
              <a:rPr lang="en-GB" sz="2800" u="sng" dirty="0"/>
              <a:t>further Competition </a:t>
            </a:r>
            <a:r>
              <a:rPr lang="en-GB" sz="2800" dirty="0"/>
              <a:t>in Risk Taking/Results and wider ranges of</a:t>
            </a:r>
            <a:r>
              <a:rPr lang="en-GB" sz="2800" dirty="0" smtClean="0"/>
              <a:t> solutions</a:t>
            </a:r>
            <a:endParaRPr lang="en-GB" sz="2800" dirty="0"/>
          </a:p>
          <a:p>
            <a:pPr marL="457200" indent="-457200">
              <a:buFont typeface="Wingdings" pitchFamily="26" charset="2"/>
              <a:buAutoNum type="arabicPlain"/>
            </a:pPr>
            <a:r>
              <a:rPr lang="en-GB" sz="2800" dirty="0">
                <a:solidFill>
                  <a:srgbClr val="0000FF"/>
                </a:solidFill>
              </a:rPr>
              <a:t>Bring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r>
              <a:rPr lang="en-GB" sz="2800" u="sng" dirty="0" smtClean="0">
                <a:solidFill>
                  <a:srgbClr val="0000FF"/>
                </a:solidFill>
              </a:rPr>
              <a:t>New Insurance </a:t>
            </a:r>
            <a:r>
              <a:rPr lang="en-GB" sz="2800" u="sng" dirty="0">
                <a:solidFill>
                  <a:srgbClr val="0000FF"/>
                </a:solidFill>
              </a:rPr>
              <a:t>S</a:t>
            </a:r>
            <a:r>
              <a:rPr lang="en-GB" sz="2800" u="sng" dirty="0" smtClean="0">
                <a:solidFill>
                  <a:srgbClr val="0000FF"/>
                </a:solidFill>
              </a:rPr>
              <a:t>chemes </a:t>
            </a:r>
            <a:r>
              <a:rPr lang="en-GB" sz="2800" dirty="0">
                <a:solidFill>
                  <a:srgbClr val="0000FF"/>
                </a:solidFill>
              </a:rPr>
              <a:t>into </a:t>
            </a:r>
            <a:r>
              <a:rPr lang="en-GB" sz="2800" dirty="0" smtClean="0">
                <a:solidFill>
                  <a:srgbClr val="0000FF"/>
                </a:solidFill>
              </a:rPr>
              <a:t>areas/</a:t>
            </a:r>
            <a:r>
              <a:rPr lang="en-GB" sz="2800" dirty="0" err="1" smtClean="0">
                <a:solidFill>
                  <a:srgbClr val="0000FF"/>
                </a:solidFill>
              </a:rPr>
              <a:t>LOBs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r>
              <a:rPr lang="en-GB" sz="2800" dirty="0">
                <a:solidFill>
                  <a:srgbClr val="0000FF"/>
                </a:solidFill>
              </a:rPr>
              <a:t>that currently can be approached only marginally without a risk model</a:t>
            </a:r>
            <a:endParaRPr lang="en-GB" sz="2800" dirty="0" smtClean="0">
              <a:solidFill>
                <a:srgbClr val="0000FF"/>
              </a:solidFill>
            </a:endParaRPr>
          </a:p>
          <a:p>
            <a:pPr marL="457200" indent="-457200">
              <a:buFont typeface="Wingdings" pitchFamily="26" charset="2"/>
              <a:buAutoNum type="arabicPlain"/>
            </a:pPr>
            <a:r>
              <a:rPr lang="en-GB" sz="2800" dirty="0" smtClean="0"/>
              <a:t>Foster </a:t>
            </a:r>
            <a:r>
              <a:rPr lang="en-GB" sz="2800" u="sng" dirty="0"/>
              <a:t>influx of</a:t>
            </a:r>
            <a:r>
              <a:rPr lang="en-GB" sz="2800" u="sng" dirty="0" smtClean="0"/>
              <a:t> </a:t>
            </a:r>
            <a:r>
              <a:rPr lang="en-GB" sz="2800" u="sng" dirty="0"/>
              <a:t>N</a:t>
            </a:r>
            <a:r>
              <a:rPr lang="en-GB" sz="2800" u="sng" dirty="0" smtClean="0"/>
              <a:t>ew Capital</a:t>
            </a:r>
            <a:r>
              <a:rPr lang="en-GB" sz="2800" dirty="0"/>
              <a:t>, allow trading</a:t>
            </a:r>
          </a:p>
          <a:p>
            <a:pPr marL="457200" indent="-457200">
              <a:buFont typeface="Wingdings" pitchFamily="26" charset="2"/>
              <a:buAutoNum type="arabicPlain"/>
            </a:pPr>
            <a:r>
              <a:rPr lang="en-GB" sz="2800" u="sng" dirty="0">
                <a:solidFill>
                  <a:srgbClr val="0000FF"/>
                </a:solidFill>
              </a:rPr>
              <a:t>Increase Reputation</a:t>
            </a:r>
            <a:r>
              <a:rPr lang="en-GB" sz="2800" dirty="0">
                <a:solidFill>
                  <a:srgbClr val="0000FF"/>
                </a:solidFill>
              </a:rPr>
              <a:t> of our Market, educate Rating and </a:t>
            </a:r>
            <a:r>
              <a:rPr lang="en-GB" sz="2800" dirty="0" smtClean="0">
                <a:solidFill>
                  <a:srgbClr val="0000FF"/>
                </a:solidFill>
              </a:rPr>
              <a:t>Regulation</a:t>
            </a:r>
          </a:p>
          <a:p>
            <a:pPr marL="457200" indent="-457200">
              <a:buFont typeface="Wingdings" pitchFamily="26" charset="2"/>
              <a:buAutoNum type="arabicPlain"/>
            </a:pPr>
            <a:r>
              <a:rPr lang="en-GB" sz="2800" u="sng" dirty="0" smtClean="0">
                <a:solidFill>
                  <a:schemeClr val="accent4"/>
                </a:solidFill>
              </a:rPr>
              <a:t>Allow and Share Risk</a:t>
            </a:r>
            <a:r>
              <a:rPr lang="en-GB" sz="2800" dirty="0" smtClean="0">
                <a:solidFill>
                  <a:schemeClr val="accent4"/>
                </a:solidFill>
              </a:rPr>
              <a:t>: We cannot afford being conservative and cannot do it alone!</a:t>
            </a:r>
          </a:p>
          <a:p>
            <a:pPr marL="457200" indent="-457200">
              <a:buFont typeface="Wingdings" pitchFamily="26" charset="2"/>
              <a:buAutoNum type="arabicPlain"/>
            </a:pPr>
            <a:endParaRPr lang="en-GB" sz="2800" dirty="0" smtClean="0">
              <a:solidFill>
                <a:srgbClr val="0000FF"/>
              </a:solidFill>
            </a:endParaRPr>
          </a:p>
          <a:p>
            <a:pPr marL="457200" indent="-457200">
              <a:buFont typeface="Wingdings" pitchFamily="26" charset="2"/>
              <a:buAutoNum type="arabicPlain"/>
            </a:pPr>
            <a:endParaRPr lang="en-GB" sz="2400" u="sng" dirty="0">
              <a:solidFill>
                <a:srgbClr val="3B5687"/>
              </a:solidFill>
            </a:endParaRPr>
          </a:p>
          <a:p>
            <a:pPr marL="457200" indent="-457200">
              <a:buFont typeface="Wingdings" pitchFamily="26" charset="2"/>
              <a:buAutoNum type="arabicPlain"/>
            </a:pPr>
            <a:endParaRPr lang="en-GB" sz="2400" u="sng" dirty="0">
              <a:solidFill>
                <a:srgbClr val="3B5687"/>
              </a:solidFill>
            </a:endParaRPr>
          </a:p>
          <a:p>
            <a:pPr marL="457200" indent="-457200">
              <a:buFont typeface="Wingdings" pitchFamily="26" charset="2"/>
              <a:buAutoNum type="arabicPlain"/>
            </a:pPr>
            <a:endParaRPr lang="en-GB" sz="2400" u="sng" dirty="0">
              <a:solidFill>
                <a:srgbClr val="3B5687"/>
              </a:solidFill>
            </a:endParaRPr>
          </a:p>
          <a:p>
            <a:pPr marL="457200" indent="-457200">
              <a:buFont typeface="Wingdings" pitchFamily="26" charset="2"/>
              <a:buAutoNum type="arabicPlain"/>
            </a:pPr>
            <a:endParaRPr lang="en-US" sz="2400" dirty="0"/>
          </a:p>
          <a:p>
            <a:pPr marL="457200" indent="-457200"/>
            <a:endParaRPr lang="en-US" sz="2400" b="1" dirty="0">
              <a:solidFill>
                <a:srgbClr val="161D4E"/>
              </a:solidFill>
              <a:ea typeface="Arial" pitchFamily="26" charset="0"/>
              <a:cs typeface="Arial" pitchFamily="26" charset="0"/>
            </a:endParaRPr>
          </a:p>
          <a:p>
            <a:pPr marL="457200" indent="-45720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26" charset="2"/>
              <a:buChar char="·"/>
            </a:pPr>
            <a:endParaRPr lang="en-US" sz="2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9375"/>
            <a:ext cx="6267450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Combined Ratio P&amp;C Market</a:t>
            </a:r>
          </a:p>
        </p:txBody>
      </p:sp>
      <p:sp>
        <p:nvSpPr>
          <p:cNvPr id="118787" name="Rectangle 6"/>
          <p:cNvSpPr>
            <a:spLocks noChangeArrowheads="1"/>
          </p:cNvSpPr>
          <p:nvPr/>
        </p:nvSpPr>
        <p:spPr bwMode="auto">
          <a:xfrm>
            <a:off x="0" y="1500188"/>
            <a:ext cx="8763000" cy="4572000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en-US" dirty="0">
              <a:solidFill>
                <a:srgbClr val="161D4E"/>
              </a:solidFill>
              <a:cs typeface="Arial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579938" y="6272213"/>
            <a:ext cx="3709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 i="1" dirty="0"/>
              <a:t>Source: A.M. Best’s Aggregates and Deutsche Bank</a:t>
            </a:r>
          </a:p>
        </p:txBody>
      </p:sp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2092325"/>
            <a:ext cx="69754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5943600" y="3411538"/>
            <a:ext cx="2330450" cy="3667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i="1" dirty="0"/>
              <a:t>Underwriting Returns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2598738" y="2455863"/>
            <a:ext cx="3308350" cy="3667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i="1" dirty="0"/>
              <a:t>Relying on Investment Returns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5800725" y="1698625"/>
            <a:ext cx="2238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Incurred Loss + Expenses</a:t>
            </a:r>
          </a:p>
          <a:p>
            <a:pPr algn="ctr"/>
            <a:r>
              <a:rPr lang="en-GB" sz="1400" dirty="0"/>
              <a:t>  Earned Premium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5905500" y="1968500"/>
            <a:ext cx="2001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4308475" y="1808163"/>
            <a:ext cx="158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/>
              <a:t>Combined ratio =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Stock Multiple: “No Bubble…”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5" y="1817855"/>
            <a:ext cx="63309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 rot="20362804">
            <a:off x="908330" y="2963160"/>
            <a:ext cx="6986549" cy="2123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4400" dirty="0" smtClean="0">
                <a:solidFill>
                  <a:srgbClr val="E82C2E"/>
                </a:solidFill>
              </a:rPr>
              <a:t>“No </a:t>
            </a:r>
            <a:r>
              <a:rPr lang="en-GB" sz="4400" dirty="0" smtClean="0">
                <a:solidFill>
                  <a:srgbClr val="E82C2E"/>
                </a:solidFill>
              </a:rPr>
              <a:t>Bubble, smile…”! </a:t>
            </a:r>
            <a:r>
              <a:rPr lang="en-GB" sz="4400" dirty="0" smtClean="0">
                <a:solidFill>
                  <a:srgbClr val="E82C2E"/>
                </a:solidFill>
              </a:rPr>
              <a:t>Anticipating </a:t>
            </a:r>
            <a:r>
              <a:rPr lang="en-GB" sz="4400" dirty="0">
                <a:solidFill>
                  <a:srgbClr val="E82C2E"/>
                </a:solidFill>
              </a:rPr>
              <a:t>Subpar Returns for P&amp;C Insurers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Insurance Principles</a:t>
            </a:r>
          </a:p>
        </p:txBody>
      </p:sp>
      <p:sp>
        <p:nvSpPr>
          <p:cNvPr id="499" name="Rectangle 3"/>
          <p:cNvSpPr txBox="1">
            <a:spLocks noChangeArrowheads="1"/>
          </p:cNvSpPr>
          <p:nvPr/>
        </p:nvSpPr>
        <p:spPr bwMode="auto">
          <a:xfrm>
            <a:off x="555625" y="1537368"/>
            <a:ext cx="8237538" cy="411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sz="2400" dirty="0"/>
              <a:t>Large number of similar exposure units: </a:t>
            </a:r>
            <a:r>
              <a:rPr lang="en-US" sz="2400" u="sng" dirty="0"/>
              <a:t>Pooling</a:t>
            </a:r>
            <a:r>
              <a:rPr lang="en-US" sz="2400" dirty="0"/>
              <a:t> Resources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Definite loss: Space/time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sz="2400" u="sng" dirty="0"/>
              <a:t>Accidental loss: </a:t>
            </a:r>
            <a:r>
              <a:rPr lang="en-US" sz="2400" dirty="0"/>
              <a:t>Outside the control of beneficiary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Large loss: Meaningful from perspective of insured 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sz="2400" u="sng" dirty="0"/>
              <a:t>Affordable premium: Premium/limit reasonable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sz="2400" u="sng" dirty="0">
                <a:solidFill>
                  <a:srgbClr val="0000FF"/>
                </a:solidFill>
              </a:rPr>
              <a:t>Calculable loss</a:t>
            </a:r>
            <a:r>
              <a:rPr lang="en-US" sz="2400" dirty="0">
                <a:solidFill>
                  <a:srgbClr val="0000FF"/>
                </a:solidFill>
              </a:rPr>
              <a:t>: Likelihood and cost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r>
              <a:rPr lang="en-US" sz="2400" dirty="0"/>
              <a:t>Limited risk of catastrophically large losses: </a:t>
            </a:r>
            <a:r>
              <a:rPr lang="en-US" sz="2400" u="sng" dirty="0"/>
              <a:t>“finite loss</a:t>
            </a:r>
            <a:r>
              <a:rPr lang="en-US" sz="2400" u="sng" dirty="0" smtClean="0"/>
              <a:t>”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§"/>
            </a:pPr>
            <a:endParaRPr lang="en-US" sz="2400" u="sng" dirty="0" smtClean="0"/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v"/>
            </a:pPr>
            <a:r>
              <a:rPr lang="en-US" sz="2400" i="1" u="sng" dirty="0">
                <a:solidFill>
                  <a:srgbClr val="0000FF"/>
                </a:solidFill>
              </a:rPr>
              <a:t>Mitigation</a:t>
            </a:r>
            <a:r>
              <a:rPr lang="en-US" sz="2400" i="1" dirty="0"/>
              <a:t>, make </a:t>
            </a:r>
            <a:r>
              <a:rPr lang="en-US" sz="2400" i="1" dirty="0">
                <a:solidFill>
                  <a:srgbClr val="0000FF"/>
                </a:solidFill>
              </a:rPr>
              <a:t>expected higher future loss costs affordable </a:t>
            </a:r>
            <a:r>
              <a:rPr lang="en-US" sz="2400" i="1" dirty="0"/>
              <a:t>and help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increase Resilience</a:t>
            </a:r>
          </a:p>
          <a:p>
            <a:pPr marL="457200" indent="-457200" eaLnBrk="0" hangingPunct="0">
              <a:spcBef>
                <a:spcPct val="35000"/>
              </a:spcBef>
              <a:buClr>
                <a:schemeClr val="tx2"/>
              </a:buClr>
              <a:buSzPct val="135000"/>
              <a:buFont typeface="Wingdings" charset="2"/>
              <a:buChar char="ü"/>
            </a:pPr>
            <a:endParaRPr lang="en-GB" sz="24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Insurance Promise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7962" y="1562099"/>
            <a:ext cx="893603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400" i="1" u="sng" dirty="0" smtClean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Deliver </a:t>
            </a:r>
            <a:r>
              <a:rPr lang="en-US" sz="2400" i="1" u="sng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on promises:</a:t>
            </a:r>
            <a:endParaRPr lang="en-US" sz="2400" i="1" u="sng" dirty="0" smtClean="0">
              <a:solidFill>
                <a:srgbClr val="161D4E"/>
              </a:solidFill>
              <a:ea typeface="Arial" pitchFamily="-112" charset="0"/>
              <a:cs typeface="Arial" pitchFamily="-112" charset="0"/>
            </a:endParaRPr>
          </a:p>
          <a:p>
            <a:endParaRPr lang="en-US" sz="2400" dirty="0" smtClean="0">
              <a:solidFill>
                <a:srgbClr val="0000FF"/>
              </a:solidFill>
              <a:ea typeface="Arial" pitchFamily="-112" charset="0"/>
              <a:cs typeface="Arial" pitchFamily="-112" charset="0"/>
            </a:endParaRPr>
          </a:p>
          <a:p>
            <a:r>
              <a:rPr lang="en-US" sz="2400" u="sng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Cash</a:t>
            </a:r>
            <a:r>
              <a:rPr lang="en-US" sz="2400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for Individual/high frequency losses,</a:t>
            </a:r>
            <a:r>
              <a:rPr lang="en-US" sz="2400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 </a:t>
            </a:r>
          </a:p>
          <a:p>
            <a:r>
              <a:rPr lang="en-US" sz="2400" u="sng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Capital</a:t>
            </a:r>
            <a:r>
              <a:rPr lang="en-US" sz="2400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for </a:t>
            </a:r>
            <a:r>
              <a:rPr lang="en-US" sz="2400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catastrophes, </a:t>
            </a:r>
          </a:p>
          <a:p>
            <a:r>
              <a:rPr lang="en-US" sz="2400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	Assets/Investment Book, </a:t>
            </a:r>
            <a:r>
              <a:rPr lang="en-US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(moderate risk)</a:t>
            </a:r>
            <a:endParaRPr lang="en-US" sz="2400" dirty="0" smtClean="0">
              <a:solidFill>
                <a:srgbClr val="0000FF"/>
              </a:solidFill>
              <a:ea typeface="Arial" pitchFamily="-112" charset="0"/>
              <a:cs typeface="Arial" pitchFamily="-112" charset="0"/>
            </a:endParaRPr>
          </a:p>
          <a:p>
            <a:r>
              <a:rPr lang="en-US" sz="2200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To meet post-catastrophe needs, insurers draw on </a:t>
            </a:r>
            <a:r>
              <a:rPr lang="en-US" sz="2200" u="sng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multiple resources </a:t>
            </a:r>
          </a:p>
          <a:p>
            <a:pPr>
              <a:buClr>
                <a:schemeClr val="tx2"/>
              </a:buClr>
              <a:buFont typeface="Wingdings" pitchFamily="-112" charset="2"/>
              <a:buChar char="u"/>
            </a:pPr>
            <a:r>
              <a:rPr lang="en-US" sz="2200" u="sng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Liquidity</a:t>
            </a:r>
            <a:r>
              <a:rPr lang="en-US" sz="2200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–meet customers immediate needs for payment </a:t>
            </a:r>
          </a:p>
          <a:p>
            <a:pPr>
              <a:buClr>
                <a:schemeClr val="tx2"/>
              </a:buClr>
              <a:buFont typeface="Wingdings" pitchFamily="-112" charset="2"/>
              <a:buChar char="u"/>
            </a:pPr>
            <a:r>
              <a:rPr lang="en-US" sz="2200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Income statement vs. balance sheet </a:t>
            </a:r>
            <a:r>
              <a:rPr lang="en-US" sz="2200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events </a:t>
            </a:r>
          </a:p>
          <a:p>
            <a:pPr>
              <a:buClr>
                <a:schemeClr val="tx2"/>
              </a:buClr>
              <a:buFont typeface="Wingdings" pitchFamily="-112" charset="2"/>
              <a:buChar char="u"/>
            </a:pPr>
            <a:r>
              <a:rPr lang="en-US" sz="2200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Capital resources </a:t>
            </a:r>
          </a:p>
          <a:p>
            <a:pPr lvl="1">
              <a:buClr>
                <a:srgbClr val="0000FF"/>
              </a:buClr>
              <a:buFont typeface="Lucida Grande" pitchFamily="-112" charset="0"/>
              <a:buChar char="-"/>
            </a:pPr>
            <a:r>
              <a:rPr lang="en-US" sz="2200" u="dbl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Surplus/equity </a:t>
            </a:r>
            <a:r>
              <a:rPr lang="en-US" sz="2200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–must make profit in non-cat years </a:t>
            </a:r>
          </a:p>
          <a:p>
            <a:pPr lvl="1">
              <a:buClr>
                <a:srgbClr val="0000FF"/>
              </a:buClr>
              <a:buFont typeface="Lucida Grande" pitchFamily="-112" charset="0"/>
              <a:buChar char="-"/>
            </a:pPr>
            <a:r>
              <a:rPr lang="en-US" sz="2200" u="dbl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Line of credi</a:t>
            </a:r>
            <a:r>
              <a:rPr lang="en-US" sz="2200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t </a:t>
            </a:r>
          </a:p>
          <a:p>
            <a:pPr lvl="1">
              <a:buClr>
                <a:srgbClr val="0000FF"/>
              </a:buClr>
              <a:buFont typeface="Lucida Grande" pitchFamily="-112" charset="0"/>
              <a:buChar char="-"/>
            </a:pPr>
            <a:r>
              <a:rPr lang="en-US" sz="2200" u="dbl" dirty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Reinsurance (R/I)</a:t>
            </a:r>
          </a:p>
          <a:p>
            <a:pPr>
              <a:buClr>
                <a:schemeClr val="tx2"/>
              </a:buClr>
              <a:buFont typeface="Wingdings" pitchFamily="-112" charset="2"/>
              <a:buChar char="u"/>
            </a:pPr>
            <a:r>
              <a:rPr lang="en-US" sz="2200" u="sng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Large R/I </a:t>
            </a:r>
            <a:r>
              <a:rPr lang="en-US" sz="2200" u="sng" dirty="0" smtClean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programs </a:t>
            </a:r>
            <a:r>
              <a:rPr lang="en-US" sz="2200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may have</a:t>
            </a:r>
            <a:r>
              <a:rPr lang="en-US" sz="2200" dirty="0" smtClean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 90+ </a:t>
            </a:r>
            <a:r>
              <a:rPr lang="en-US" sz="2200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reinsurers </a:t>
            </a:r>
          </a:p>
          <a:p>
            <a:pPr>
              <a:buClr>
                <a:schemeClr val="tx2"/>
              </a:buClr>
              <a:buFont typeface="Wingdings" pitchFamily="-112" charset="2"/>
              <a:buChar char="u"/>
            </a:pPr>
            <a:r>
              <a:rPr lang="en-US" sz="2200" dirty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Billions in limits placed</a:t>
            </a:r>
            <a:r>
              <a:rPr lang="en-US" sz="2200" dirty="0" smtClean="0">
                <a:solidFill>
                  <a:srgbClr val="161D4E"/>
                </a:solidFill>
                <a:ea typeface="Arial" pitchFamily="-112" charset="0"/>
                <a:cs typeface="Arial" pitchFamily="-112" charset="0"/>
              </a:rPr>
              <a:t> </a:t>
            </a:r>
            <a:endParaRPr lang="en-US" sz="2200" dirty="0">
              <a:solidFill>
                <a:srgbClr val="161D4E"/>
              </a:solidFill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All About Capital Cost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679157" y="4852099"/>
            <a:ext cx="1790700" cy="1587"/>
          </a:xfrm>
          <a:prstGeom prst="line">
            <a:avLst/>
          </a:prstGeom>
          <a:ln>
            <a:solidFill>
              <a:schemeClr val="accent4"/>
            </a:solidFill>
            <a:prstDash val="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5967413" y="4017868"/>
            <a:ext cx="1143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Capital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 rot="16200000">
            <a:off x="4643438" y="4856068"/>
            <a:ext cx="1398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Earnings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536700"/>
            <a:ext cx="4356100" cy="442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NoShape">
              <a:avLst/>
            </a:prstTxWarp>
          </a:bodyPr>
          <a:lstStyle/>
          <a:p>
            <a:pPr marL="285750" indent="-285750" defTabSz="91440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r>
              <a:rPr lang="en-US" u="dbl" kern="0" dirty="0">
                <a:solidFill>
                  <a:srgbClr val="0000FF"/>
                </a:solidFill>
                <a:latin typeface="Arial"/>
                <a:ea typeface="+mn-ea"/>
                <a:cs typeface="+mn-cs"/>
              </a:rPr>
              <a:t>“Rating” </a:t>
            </a:r>
            <a:r>
              <a:rPr lang="en-US" u="dbl" kern="0" dirty="0">
                <a:latin typeface="Arial"/>
                <a:ea typeface="+mn-ea"/>
                <a:cs typeface="+mn-cs"/>
              </a:rPr>
              <a:t>for</a:t>
            </a:r>
            <a:r>
              <a:rPr lang="en-US" u="dbl" kern="0" dirty="0">
                <a:solidFill>
                  <a:srgbClr val="0000FF"/>
                </a:solidFill>
                <a:latin typeface="Arial"/>
                <a:ea typeface="+mn-ea"/>
                <a:cs typeface="+mn-cs"/>
              </a:rPr>
              <a:t> banking</a:t>
            </a:r>
            <a:r>
              <a:rPr lang="en-US" kern="0" dirty="0" smtClean="0">
                <a:solidFill>
                  <a:srgbClr val="0000FF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kern="0" dirty="0" smtClean="0">
                <a:latin typeface="Arial"/>
                <a:ea typeface="+mn-ea"/>
                <a:cs typeface="+mn-cs"/>
              </a:rPr>
              <a:t>business </a:t>
            </a:r>
            <a:r>
              <a:rPr lang="en-US" kern="0" dirty="0" smtClean="0">
                <a:latin typeface="Arial"/>
                <a:ea typeface="ＭＳ Ｐゴシック" pitchFamily="26" charset="-128"/>
                <a:cs typeface="ＭＳ Ｐゴシック" pitchFamily="26" charset="-128"/>
              </a:rPr>
              <a:t>vs. probabilistically </a:t>
            </a:r>
            <a:r>
              <a:rPr lang="en-US" u="dbl" kern="0" dirty="0" smtClean="0">
                <a:solidFill>
                  <a:srgbClr val="0000FF"/>
                </a:solidFill>
                <a:latin typeface="Arial"/>
                <a:ea typeface="ＭＳ Ｐゴシック" pitchFamily="26" charset="-128"/>
                <a:cs typeface="ＭＳ Ｐゴシック" pitchFamily="26" charset="-128"/>
              </a:rPr>
              <a:t>modeled</a:t>
            </a:r>
            <a:r>
              <a:rPr lang="en-US" kern="0" dirty="0" smtClean="0">
                <a:solidFill>
                  <a:srgbClr val="0000FF"/>
                </a:solidFill>
                <a:latin typeface="Arial"/>
                <a:ea typeface="ＭＳ Ｐゴシック" pitchFamily="26" charset="-128"/>
                <a:cs typeface="ＭＳ Ｐゴシック" pitchFamily="26" charset="-128"/>
              </a:rPr>
              <a:t> </a:t>
            </a:r>
            <a:r>
              <a:rPr lang="en-US" kern="0" dirty="0">
                <a:latin typeface="Arial"/>
                <a:ea typeface="ＭＳ Ｐゴシック" pitchFamily="26" charset="-128"/>
                <a:cs typeface="ＭＳ Ｐゴシック" pitchFamily="26" charset="-128"/>
              </a:rPr>
              <a:t>losses for </a:t>
            </a:r>
            <a:r>
              <a:rPr lang="en-US" u="dbl" kern="0" dirty="0">
                <a:solidFill>
                  <a:srgbClr val="0000FF"/>
                </a:solidFill>
                <a:latin typeface="Arial"/>
                <a:ea typeface="ＭＳ Ｐゴシック" pitchFamily="26" charset="-128"/>
                <a:cs typeface="ＭＳ Ｐゴシック" pitchFamily="26" charset="-128"/>
              </a:rPr>
              <a:t>Insurance</a:t>
            </a:r>
            <a:r>
              <a:rPr lang="en-US" kern="0" dirty="0">
                <a:latin typeface="Arial"/>
                <a:ea typeface="ＭＳ Ｐゴシック" pitchFamily="26" charset="-128"/>
                <a:cs typeface="ＭＳ Ｐゴシック" pitchFamily="26" charset="-128"/>
              </a:rPr>
              <a:t>, (VAR, TVAR</a:t>
            </a:r>
            <a:r>
              <a:rPr lang="en-US" kern="0" dirty="0" smtClean="0">
                <a:latin typeface="Arial"/>
                <a:ea typeface="ＭＳ Ｐゴシック" pitchFamily="26" charset="-128"/>
                <a:cs typeface="ＭＳ Ｐゴシック" pitchFamily="26" charset="-128"/>
              </a:rPr>
              <a:t>)</a:t>
            </a:r>
          </a:p>
          <a:p>
            <a:pPr marL="285750" indent="-28575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Capital </a:t>
            </a:r>
            <a:r>
              <a:rPr lang="en-US" kern="0" dirty="0" smtClean="0">
                <a:solidFill>
                  <a:schemeClr val="accent4"/>
                </a:solidFill>
                <a:latin typeface="Arial"/>
              </a:rPr>
              <a:t>is required for </a:t>
            </a:r>
            <a:r>
              <a:rPr lang="en-US" kern="0" dirty="0" smtClean="0">
                <a:solidFill>
                  <a:srgbClr val="0000FF"/>
                </a:solidFill>
                <a:latin typeface="Arial"/>
              </a:rPr>
              <a:t>Tail Risk</a:t>
            </a:r>
          </a:p>
          <a:p>
            <a:pPr marL="285750" indent="-28575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r>
              <a:rPr lang="en-US" u="dbl" kern="0" dirty="0" smtClean="0">
                <a:latin typeface="Arial"/>
              </a:rPr>
              <a:t>Capital Cos</a:t>
            </a:r>
            <a:r>
              <a:rPr lang="en-US" kern="0" dirty="0" smtClean="0">
                <a:latin typeface="Arial"/>
              </a:rPr>
              <a:t>t: </a:t>
            </a:r>
            <a:r>
              <a:rPr lang="en-US" kern="0" dirty="0" smtClean="0">
                <a:solidFill>
                  <a:srgbClr val="FF0000"/>
                </a:solidFill>
                <a:latin typeface="Arial"/>
              </a:rPr>
              <a:t>7-17%</a:t>
            </a:r>
          </a:p>
          <a:p>
            <a:pPr marL="285750" indent="-28575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r>
              <a:rPr lang="en-US" kern="0" dirty="0" smtClean="0">
                <a:latin typeface="Arial"/>
              </a:rPr>
              <a:t>Reinsured for </a:t>
            </a:r>
            <a:r>
              <a:rPr lang="en-US" kern="0" dirty="0" smtClean="0">
                <a:solidFill>
                  <a:srgbClr val="0000FF"/>
                </a:solidFill>
                <a:latin typeface="Arial"/>
              </a:rPr>
              <a:t>2-4% </a:t>
            </a:r>
            <a:r>
              <a:rPr lang="en-US" kern="0" dirty="0" smtClean="0">
                <a:latin typeface="Arial"/>
              </a:rPr>
              <a:t>of limit insured, </a:t>
            </a:r>
            <a:endParaRPr lang="en-US" kern="0" dirty="0" smtClean="0">
              <a:latin typeface="Arial"/>
              <a:ea typeface="ＭＳ Ｐゴシック" pitchFamily="26" charset="-128"/>
              <a:cs typeface="ＭＳ Ｐゴシック" pitchFamily="26" charset="-128"/>
            </a:endParaRPr>
          </a:p>
          <a:p>
            <a:pPr marL="285750" indent="-285750" defTabSz="914400">
              <a:spcBef>
                <a:spcPct val="35000"/>
              </a:spcBef>
              <a:buClr>
                <a:schemeClr val="tx2"/>
              </a:buClr>
              <a:buSzPct val="135000"/>
              <a:buFont typeface="Symbol" pitchFamily="18" charset="2"/>
              <a:buChar char="·"/>
              <a:defRPr/>
            </a:pPr>
            <a:r>
              <a:rPr lang="en-US" kern="0" dirty="0">
                <a:latin typeface="Arial"/>
                <a:ea typeface="+mn-ea"/>
                <a:cs typeface="+mn-cs"/>
              </a:rPr>
              <a:t>An “</a:t>
            </a:r>
            <a:r>
              <a:rPr lang="en-US" kern="0" dirty="0">
                <a:solidFill>
                  <a:srgbClr val="0000FF"/>
                </a:solidFill>
                <a:latin typeface="Arial"/>
                <a:ea typeface="+mn-ea"/>
                <a:cs typeface="+mn-cs"/>
              </a:rPr>
              <a:t>Earnings Call</a:t>
            </a:r>
            <a:r>
              <a:rPr lang="en-US" kern="0" dirty="0">
                <a:latin typeface="Arial"/>
                <a:ea typeface="+mn-ea"/>
                <a:cs typeface="+mn-cs"/>
              </a:rPr>
              <a:t>” is a loss that can be paid </a:t>
            </a:r>
            <a:r>
              <a:rPr lang="en-US" kern="0" dirty="0">
                <a:latin typeface="Arial"/>
                <a:ea typeface="ＭＳ Ｐゴシック" pitchFamily="26" charset="-128"/>
                <a:cs typeface="ＭＳ Ｐゴシック" pitchFamily="26" charset="-128"/>
              </a:rPr>
              <a:t>using the </a:t>
            </a:r>
            <a:r>
              <a:rPr lang="en-US" kern="0" dirty="0" smtClean="0">
                <a:latin typeface="Arial"/>
                <a:ea typeface="ＭＳ Ｐゴシック" pitchFamily="26" charset="-128"/>
                <a:cs typeface="ＭＳ Ｐゴシック" pitchFamily="26" charset="-128"/>
              </a:rPr>
              <a:t>Premium</a:t>
            </a:r>
          </a:p>
        </p:txBody>
      </p:sp>
      <p:sp>
        <p:nvSpPr>
          <p:cNvPr id="9" name="Freeform 8"/>
          <p:cNvSpPr/>
          <p:nvPr/>
        </p:nvSpPr>
        <p:spPr>
          <a:xfrm>
            <a:off x="4676775" y="3355881"/>
            <a:ext cx="3798888" cy="2446337"/>
          </a:xfrm>
          <a:custGeom>
            <a:avLst/>
            <a:gdLst>
              <a:gd name="connsiteX0" fmla="*/ 2228 w 3798860"/>
              <a:gd name="connsiteY0" fmla="*/ 2446421 h 2446421"/>
              <a:gd name="connsiteX1" fmla="*/ 149281 w 3798860"/>
              <a:gd name="connsiteY1" fmla="*/ 1483895 h 2446421"/>
              <a:gd name="connsiteX2" fmla="*/ 897913 w 3798860"/>
              <a:gd name="connsiteY2" fmla="*/ 628316 h 2446421"/>
              <a:gd name="connsiteX3" fmla="*/ 1887176 w 3798860"/>
              <a:gd name="connsiteY3" fmla="*/ 267369 h 2446421"/>
              <a:gd name="connsiteX4" fmla="*/ 3798860 w 3798860"/>
              <a:gd name="connsiteY4" fmla="*/ 0 h 24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860" h="2446421">
                <a:moveTo>
                  <a:pt x="2228" y="2446421"/>
                </a:moveTo>
                <a:cubicBezTo>
                  <a:pt x="1114" y="2116667"/>
                  <a:pt x="0" y="1786913"/>
                  <a:pt x="149281" y="1483895"/>
                </a:cubicBezTo>
                <a:cubicBezTo>
                  <a:pt x="298562" y="1180878"/>
                  <a:pt x="608264" y="831070"/>
                  <a:pt x="897913" y="628316"/>
                </a:cubicBezTo>
                <a:cubicBezTo>
                  <a:pt x="1187562" y="425562"/>
                  <a:pt x="1403685" y="372088"/>
                  <a:pt x="1887176" y="267369"/>
                </a:cubicBezTo>
                <a:cubicBezTo>
                  <a:pt x="2370667" y="162650"/>
                  <a:pt x="3798860" y="0"/>
                  <a:pt x="379886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932906" y="4071050"/>
            <a:ext cx="34369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5975" y="5787931"/>
            <a:ext cx="3889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6497638" y="5881593"/>
            <a:ext cx="606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RP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 rot="16200000">
            <a:off x="3902869" y="3663062"/>
            <a:ext cx="83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 rot="16200000">
            <a:off x="5139531" y="5999273"/>
            <a:ext cx="955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1/200</a:t>
            </a:r>
          </a:p>
        </p:txBody>
      </p:sp>
      <p:sp>
        <p:nvSpPr>
          <p:cNvPr id="15" name="Freeform 14"/>
          <p:cNvSpPr/>
          <p:nvPr/>
        </p:nvSpPr>
        <p:spPr>
          <a:xfrm>
            <a:off x="4692650" y="2446243"/>
            <a:ext cx="3743325" cy="3302000"/>
          </a:xfrm>
          <a:custGeom>
            <a:avLst/>
            <a:gdLst>
              <a:gd name="connsiteX0" fmla="*/ 0 w 3743158"/>
              <a:gd name="connsiteY0" fmla="*/ 3302000 h 3302000"/>
              <a:gd name="connsiteX1" fmla="*/ 441158 w 3743158"/>
              <a:gd name="connsiteY1" fmla="*/ 2326105 h 3302000"/>
              <a:gd name="connsiteX2" fmla="*/ 1350211 w 3743158"/>
              <a:gd name="connsiteY2" fmla="*/ 1323474 h 3302000"/>
              <a:gd name="connsiteX3" fmla="*/ 3743158 w 3743158"/>
              <a:gd name="connsiteY3" fmla="*/ 0 h 33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3158" h="3302000">
                <a:moveTo>
                  <a:pt x="0" y="3302000"/>
                </a:moveTo>
                <a:cubicBezTo>
                  <a:pt x="108061" y="2978929"/>
                  <a:pt x="216123" y="2655859"/>
                  <a:pt x="441158" y="2326105"/>
                </a:cubicBezTo>
                <a:cubicBezTo>
                  <a:pt x="666193" y="1996351"/>
                  <a:pt x="799878" y="1711158"/>
                  <a:pt x="1350211" y="1323474"/>
                </a:cubicBezTo>
                <a:cubicBezTo>
                  <a:pt x="1900544" y="935790"/>
                  <a:pt x="3290860" y="242860"/>
                  <a:pt x="3743158" y="0"/>
                </a:cubicBez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6311900" y="2262093"/>
            <a:ext cx="2049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diversification</a:t>
            </a:r>
          </a:p>
        </p:txBody>
      </p:sp>
      <p:sp>
        <p:nvSpPr>
          <p:cNvPr id="17" name="Curved Left Arrow 16"/>
          <p:cNvSpPr/>
          <p:nvPr/>
        </p:nvSpPr>
        <p:spPr>
          <a:xfrm rot="19597547">
            <a:off x="8313738" y="2625631"/>
            <a:ext cx="288925" cy="51117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8300" y="45339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ROC!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20268" y="2205789"/>
            <a:ext cx="6333943" cy="3569369"/>
          </a:xfrm>
          <a:prstGeom prst="rect">
            <a:avLst/>
          </a:prstGeom>
          <a:solidFill>
            <a:srgbClr val="CCFFCC"/>
          </a:solidFill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Governments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0200" y="5740400"/>
            <a:ext cx="6324600" cy="1016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Risk/Capital Sharing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04227" y="4010526"/>
            <a:ext cx="4839368" cy="17378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1604227" y="4170947"/>
            <a:ext cx="3502526" cy="1350211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accent4"/>
                </a:solidFill>
              </a:rPr>
              <a:t>Reinsurance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4227" y="3997159"/>
            <a:ext cx="2245895" cy="25399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5427595" y="4197684"/>
            <a:ext cx="100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Insurance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064" y="3703052"/>
            <a:ext cx="1142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Capital</a:t>
            </a:r>
          </a:p>
          <a:p>
            <a:r>
              <a:rPr lang="de-DE" dirty="0" smtClean="0"/>
              <a:t>Market</a:t>
            </a:r>
            <a:endParaRPr lang="de-DE" dirty="0"/>
          </a:p>
        </p:txBody>
      </p:sp>
      <p:cxnSp>
        <p:nvCxnSpPr>
          <p:cNvPr id="30" name="Curved Connector 29"/>
          <p:cNvCxnSpPr/>
          <p:nvPr/>
        </p:nvCxnSpPr>
        <p:spPr>
          <a:xfrm>
            <a:off x="1617579" y="2887579"/>
            <a:ext cx="6243053" cy="2887579"/>
          </a:xfrm>
          <a:prstGeom prst="curvedConnector3">
            <a:avLst>
              <a:gd name="adj1" fmla="val 56853"/>
            </a:avLst>
          </a:prstGeom>
          <a:ln w="38100" cmpd="sng">
            <a:solidFill>
              <a:schemeClr val="accent1">
                <a:lumMod val="50000"/>
              </a:schemeClr>
            </a:solidFill>
          </a:ln>
          <a:effectLst>
            <a:outerShdw blurRad="40000" dist="20000" dir="5400000" rotWithShape="0">
              <a:schemeClr val="accent3">
                <a:lumMod val="8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1630947" y="2900947"/>
            <a:ext cx="5962316" cy="2847474"/>
          </a:xfrm>
          <a:prstGeom prst="curvedConnector3">
            <a:avLst>
              <a:gd name="adj1" fmla="val 2691"/>
            </a:avLst>
          </a:prstGeom>
          <a:ln w="38100" cmpd="sng">
            <a:solidFill>
              <a:srgbClr val="FF0000"/>
            </a:solidFill>
          </a:ln>
          <a:effectLst>
            <a:outerShdw blurRad="40000" dist="20000" dir="5400000" rotWithShape="0">
              <a:schemeClr val="accent3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1541775" y="4117474"/>
            <a:ext cx="408026" cy="1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449170">
            <a:off x="1801545" y="2555386"/>
            <a:ext cx="17261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i="1" dirty="0" smtClean="0">
                <a:solidFill>
                  <a:schemeClr val="accent1"/>
                </a:solidFill>
              </a:rPr>
              <a:t>Fire/WS Ins</a:t>
            </a:r>
            <a:endParaRPr lang="en-GB" sz="2200" i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637445">
            <a:off x="3753473" y="5073998"/>
            <a:ext cx="1522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i="1" dirty="0" smtClean="0">
                <a:solidFill>
                  <a:srgbClr val="FF0000"/>
                </a:solidFill>
              </a:rPr>
              <a:t>FL/EQ Ins</a:t>
            </a:r>
            <a:endParaRPr lang="de-DE" sz="2200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158" y="5935578"/>
            <a:ext cx="2642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accent1"/>
                </a:solidFill>
              </a:rPr>
              <a:t>Developed Countries</a:t>
            </a:r>
            <a:endParaRPr lang="en-GB" sz="2000" i="1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88505" y="5900820"/>
            <a:ext cx="269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accent1"/>
                </a:solidFill>
              </a:rPr>
              <a:t>Developing Countries</a:t>
            </a:r>
            <a:endParaRPr lang="en-GB" sz="2000" i="1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1052" y="3943685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1/200</a:t>
            </a:r>
            <a:endParaRPr lang="de-DE" dirty="0"/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6510422" y="4184317"/>
            <a:ext cx="1417053" cy="13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6529142" y="4363453"/>
            <a:ext cx="1417053" cy="13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6521126" y="3981133"/>
            <a:ext cx="1417053" cy="13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3664" y="555725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Owner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 rot="568220">
            <a:off x="2070100" y="3073400"/>
            <a:ext cx="136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Penetration</a:t>
            </a:r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1816100" y="3378200"/>
            <a:ext cx="6858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3"/>
          </p:cNvCxnSpPr>
          <p:nvPr/>
        </p:nvCxnSpPr>
        <p:spPr>
          <a:xfrm flipV="1">
            <a:off x="3426111" y="3251200"/>
            <a:ext cx="218789" cy="119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2900" y="2679700"/>
            <a:ext cx="129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50 to&gt;90%</a:t>
            </a:r>
            <a:endParaRPr lang="de-DE" sz="1800" dirty="0"/>
          </a:p>
        </p:txBody>
      </p:sp>
      <p:sp>
        <p:nvSpPr>
          <p:cNvPr id="36" name="TextBox 35"/>
          <p:cNvSpPr txBox="1"/>
          <p:nvPr/>
        </p:nvSpPr>
        <p:spPr>
          <a:xfrm>
            <a:off x="7952704" y="5562600"/>
            <a:ext cx="110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5 to &lt;1%</a:t>
            </a:r>
            <a:endParaRPr lang="de-DE" sz="1800" dirty="0"/>
          </a:p>
        </p:txBody>
      </p:sp>
      <p:sp>
        <p:nvSpPr>
          <p:cNvPr id="27" name="Rectangle 26"/>
          <p:cNvSpPr/>
          <p:nvPr/>
        </p:nvSpPr>
        <p:spPr>
          <a:xfrm>
            <a:off x="1591527" y="5000459"/>
            <a:ext cx="503973" cy="511341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526064" y="4909552"/>
            <a:ext cx="890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Collat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Market</a:t>
            </a:r>
            <a:endParaRPr lang="de-DE" sz="18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478275" y="5247774"/>
            <a:ext cx="408026" cy="1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 Box 6"/>
          <p:cNvSpPr txBox="1">
            <a:spLocks noChangeArrowheads="1"/>
          </p:cNvSpPr>
          <p:nvPr/>
        </p:nvSpPr>
        <p:spPr bwMode="auto">
          <a:xfrm rot="21083070">
            <a:off x="606661" y="2355098"/>
            <a:ext cx="8075439" cy="3323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500" u="sng" dirty="0" smtClean="0">
                <a:solidFill>
                  <a:srgbClr val="E82C2E"/>
                </a:solidFill>
              </a:rPr>
              <a:t>Required Return on Capital (ROC):</a:t>
            </a:r>
          </a:p>
          <a:p>
            <a:r>
              <a:rPr lang="en-GB" sz="3500" dirty="0" smtClean="0">
                <a:solidFill>
                  <a:srgbClr val="E82C2E"/>
                </a:solidFill>
              </a:rPr>
              <a:t>Insurance (tail): 7-17%</a:t>
            </a:r>
          </a:p>
          <a:p>
            <a:r>
              <a:rPr lang="en-GB" sz="3500" dirty="0" smtClean="0">
                <a:solidFill>
                  <a:srgbClr val="E82C2E"/>
                </a:solidFill>
              </a:rPr>
              <a:t>Collateral Insurance: &gt;5% (small)</a:t>
            </a:r>
          </a:p>
          <a:p>
            <a:r>
              <a:rPr lang="en-GB" sz="3500" dirty="0" smtClean="0">
                <a:solidFill>
                  <a:srgbClr val="E82C2E"/>
                </a:solidFill>
              </a:rPr>
              <a:t>Reinsurance: 2-4% (other than tail)</a:t>
            </a:r>
          </a:p>
          <a:p>
            <a:r>
              <a:rPr lang="en-GB" sz="3500" dirty="0" smtClean="0">
                <a:solidFill>
                  <a:srgbClr val="E82C2E"/>
                </a:solidFill>
              </a:rPr>
              <a:t>Capital Market: 1-5% (high fees!)</a:t>
            </a:r>
          </a:p>
          <a:p>
            <a:r>
              <a:rPr lang="en-GB" sz="3500" dirty="0" smtClean="0">
                <a:solidFill>
                  <a:srgbClr val="E82C2E"/>
                </a:solidFill>
              </a:rPr>
              <a:t>Governments: small (tax), </a:t>
            </a:r>
            <a:r>
              <a:rPr lang="en-GB" sz="3500" i="1" dirty="0" smtClean="0">
                <a:solidFill>
                  <a:srgbClr val="E82C2E"/>
                </a:solidFill>
              </a:rPr>
              <a:t>endangered!</a:t>
            </a:r>
            <a:endParaRPr lang="en-GB" sz="3500" i="1" dirty="0">
              <a:solidFill>
                <a:srgbClr val="E82C2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897563" cy="1223963"/>
          </a:xfrm>
        </p:spPr>
        <p:txBody>
          <a:bodyPr/>
          <a:lstStyle/>
          <a:p>
            <a:pPr eaLnBrk="1" hangingPunct="1"/>
            <a:r>
              <a:rPr lang="en-GB" dirty="0" smtClean="0"/>
              <a:t>Global P&amp;C Capital &amp; </a:t>
            </a:r>
            <a:br>
              <a:rPr lang="en-GB" dirty="0" smtClean="0"/>
            </a:br>
            <a:r>
              <a:rPr lang="en-GB" dirty="0" smtClean="0"/>
              <a:t>RI Capital &amp; Premium</a:t>
            </a:r>
          </a:p>
        </p:txBody>
      </p:sp>
      <p:pic>
        <p:nvPicPr>
          <p:cNvPr id="4" name="Picture 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592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1_default 1">
      <a:dk1>
        <a:srgbClr val="000000"/>
      </a:dk1>
      <a:lt1>
        <a:srgbClr val="FFFFFF"/>
      </a:lt1>
      <a:dk2>
        <a:srgbClr val="FDB813"/>
      </a:dk2>
      <a:lt2>
        <a:srgbClr val="67CDF2"/>
      </a:lt2>
      <a:accent1>
        <a:srgbClr val="0071BB"/>
      </a:accent1>
      <a:accent2>
        <a:srgbClr val="00ADEF"/>
      </a:accent2>
      <a:accent3>
        <a:srgbClr val="FFFFFF"/>
      </a:accent3>
      <a:accent4>
        <a:srgbClr val="000000"/>
      </a:accent4>
      <a:accent5>
        <a:srgbClr val="AABBDA"/>
      </a:accent5>
      <a:accent6>
        <a:srgbClr val="009CD9"/>
      </a:accent6>
      <a:hlink>
        <a:srgbClr val="B5D334"/>
      </a:hlink>
      <a:folHlink>
        <a:srgbClr val="723C97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FDB813"/>
        </a:dk2>
        <a:lt2>
          <a:srgbClr val="67CDF2"/>
        </a:lt2>
        <a:accent1>
          <a:srgbClr val="0071BB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AABBDA"/>
        </a:accent5>
        <a:accent6>
          <a:srgbClr val="009CD9"/>
        </a:accent6>
        <a:hlink>
          <a:srgbClr val="B5D334"/>
        </a:hlink>
        <a:folHlink>
          <a:srgbClr val="723C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FFFFFF"/>
      </a:lt1>
      <a:dk2>
        <a:srgbClr val="FDB813"/>
      </a:dk2>
      <a:lt2>
        <a:srgbClr val="67CDF2"/>
      </a:lt2>
      <a:accent1>
        <a:srgbClr val="0071BB"/>
      </a:accent1>
      <a:accent2>
        <a:srgbClr val="00ADEF"/>
      </a:accent2>
      <a:accent3>
        <a:srgbClr val="FFFFFF"/>
      </a:accent3>
      <a:accent4>
        <a:srgbClr val="000000"/>
      </a:accent4>
      <a:accent5>
        <a:srgbClr val="AABBDA"/>
      </a:accent5>
      <a:accent6>
        <a:srgbClr val="009CD9"/>
      </a:accent6>
      <a:hlink>
        <a:srgbClr val="B5D334"/>
      </a:hlink>
      <a:folHlink>
        <a:srgbClr val="723C97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67CDF2"/>
        </a:dk1>
        <a:lt1>
          <a:srgbClr val="FFFFFF"/>
        </a:lt1>
        <a:dk2>
          <a:srgbClr val="000000"/>
        </a:dk2>
        <a:lt2>
          <a:srgbClr val="FDB813"/>
        </a:lt2>
        <a:accent1>
          <a:srgbClr val="0071BB"/>
        </a:accent1>
        <a:accent2>
          <a:srgbClr val="00ADEF"/>
        </a:accent2>
        <a:accent3>
          <a:srgbClr val="AAAAAA"/>
        </a:accent3>
        <a:accent4>
          <a:srgbClr val="DADADA"/>
        </a:accent4>
        <a:accent5>
          <a:srgbClr val="AABBDA"/>
        </a:accent5>
        <a:accent6>
          <a:srgbClr val="009CD9"/>
        </a:accent6>
        <a:hlink>
          <a:srgbClr val="B5D334"/>
        </a:hlink>
        <a:folHlink>
          <a:srgbClr val="723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FDB813"/>
        </a:dk2>
        <a:lt2>
          <a:srgbClr val="67CDF2"/>
        </a:lt2>
        <a:accent1>
          <a:srgbClr val="0071BB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AABBDA"/>
        </a:accent5>
        <a:accent6>
          <a:srgbClr val="009CD9"/>
        </a:accent6>
        <a:hlink>
          <a:srgbClr val="B5D334"/>
        </a:hlink>
        <a:folHlink>
          <a:srgbClr val="723C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16702</TotalTime>
  <Words>1192</Words>
  <Application>Microsoft Office PowerPoint</Application>
  <PresentationFormat>Letter Paper (8.5x11 in)</PresentationFormat>
  <Paragraphs>261</Paragraphs>
  <Slides>24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blank</vt:lpstr>
      <vt:lpstr>Custom Design</vt:lpstr>
      <vt:lpstr>Worksheet</vt:lpstr>
      <vt:lpstr>Understanding and Managing Extreme Event Risk: The Insurance Industry</vt:lpstr>
      <vt:lpstr>Product Risk</vt:lpstr>
      <vt:lpstr>Combined Ratio P&amp;C Market</vt:lpstr>
      <vt:lpstr>Stock Multiple: “No Bubble…”</vt:lpstr>
      <vt:lpstr>Insurance Principles</vt:lpstr>
      <vt:lpstr>Insurance Promise</vt:lpstr>
      <vt:lpstr>All About Capital Cost</vt:lpstr>
      <vt:lpstr>Risk/Capital Sharing</vt:lpstr>
      <vt:lpstr>Global P&amp;C Capital &amp;  RI Capital &amp; Premium</vt:lpstr>
      <vt:lpstr>Largest Losses Since 1990 as of 2011</vt:lpstr>
      <vt:lpstr>Bearish and Bullish, the Market Cycle</vt:lpstr>
      <vt:lpstr>Insurance Regulation (Example Solvency II)</vt:lpstr>
      <vt:lpstr>Calculable Loss: Platforms for Trading</vt:lpstr>
      <vt:lpstr>Risk Management: Informed by Models</vt:lpstr>
      <vt:lpstr>WRN Partner Institutions</vt:lpstr>
      <vt:lpstr>Hubs: Products and Services</vt:lpstr>
      <vt:lpstr>WRN Purpose</vt:lpstr>
      <vt:lpstr>Willis Group, WRN “Gs”</vt:lpstr>
      <vt:lpstr>Risk Formula</vt:lpstr>
      <vt:lpstr>Trends</vt:lpstr>
      <vt:lpstr>Global Models</vt:lpstr>
      <vt:lpstr>Multi-year Clustering is Real!</vt:lpstr>
      <vt:lpstr>Global Allocation of Capital Large Regional Differences!</vt:lpstr>
      <vt:lpstr>Extreme Event Risk Towards a More Resilient Future</vt:lpstr>
    </vt:vector>
  </TitlesOfParts>
  <Company>Willis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WRN Flood Modelling</dc:title>
  <dc:creator>Gero Michel</dc:creator>
  <cp:lastModifiedBy>Gero Michel</cp:lastModifiedBy>
  <cp:revision>876</cp:revision>
  <dcterms:created xsi:type="dcterms:W3CDTF">2011-11-28T08:26:05Z</dcterms:created>
  <dcterms:modified xsi:type="dcterms:W3CDTF">2011-12-12T18:57:57Z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ployee_ID">
    <vt:lpwstr/>
  </property>
  <property fmtid="{D5CDD505-2E9C-101B-9397-08002B2CF9AE}" pid="3" name="ContentType">
    <vt:lpwstr>Document</vt:lpwstr>
  </property>
  <property fmtid="{D5CDD505-2E9C-101B-9397-08002B2CF9AE}" pid="4" name="Category">
    <vt:lpwstr>Presentation Templates</vt:lpwstr>
  </property>
  <property fmtid="{D5CDD505-2E9C-101B-9397-08002B2CF9AE}" pid="5" name="Author0">
    <vt:lpwstr/>
  </property>
  <property fmtid="{D5CDD505-2E9C-101B-9397-08002B2CF9AE}" pid="6" name="Comments">
    <vt:lpwstr>To be put in Microsoft Template folder on hard drive for availability as a template</vt:lpwstr>
  </property>
  <property fmtid="{D5CDD505-2E9C-101B-9397-08002B2CF9AE}" pid="7" name="CExpiration">
    <vt:lpwstr>0</vt:lpwstr>
  </property>
  <property fmtid="{D5CDD505-2E9C-101B-9397-08002B2CF9AE}" pid="8" name="_AdHocReviewCycleID">
    <vt:i4>-491655484</vt:i4>
  </property>
  <property fmtid="{D5CDD505-2E9C-101B-9397-08002B2CF9AE}" pid="9" name="_NewReviewCycle">
    <vt:lpwstr/>
  </property>
  <property fmtid="{D5CDD505-2E9C-101B-9397-08002B2CF9AE}" pid="10" name="_EmailSubject">
    <vt:lpwstr/>
  </property>
  <property fmtid="{D5CDD505-2E9C-101B-9397-08002B2CF9AE}" pid="11" name="_AuthorEmail">
    <vt:lpwstr>Gero.Michel@willis.com</vt:lpwstr>
  </property>
  <property fmtid="{D5CDD505-2E9C-101B-9397-08002B2CF9AE}" pid="12" name="_AuthorEmailDisplayName">
    <vt:lpwstr>Michel, Gero</vt:lpwstr>
  </property>
  <property fmtid="{D5CDD505-2E9C-101B-9397-08002B2CF9AE}" pid="13" name="_PreviousAdHocReviewCycleID">
    <vt:i4>-1272102416</vt:i4>
  </property>
</Properties>
</file>